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96" r:id="rId14"/>
    <p:sldId id="297" r:id="rId15"/>
    <p:sldId id="298" r:id="rId16"/>
    <p:sldId id="301" r:id="rId17"/>
    <p:sldId id="303" r:id="rId18"/>
    <p:sldId id="308" r:id="rId19"/>
    <p:sldId id="309" r:id="rId20"/>
    <p:sldId id="310" r:id="rId21"/>
    <p:sldId id="311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6" r:id="rId33"/>
    <p:sldId id="32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  <a:srgbClr val="8CD5FF"/>
    <a:srgbClr val="CFDBE3"/>
    <a:srgbClr val="D9E5F5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8CAE7B-4ECF-4745-8DA2-0734DE100090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ar-EG"/>
        </a:p>
      </dgm:t>
    </dgm:pt>
    <dgm:pt modelId="{A3FE51F7-1A9B-402C-BF47-CAB69F210E1F}">
      <dgm:prSet phldrT="[Text]" custT="1"/>
      <dgm:spPr/>
      <dgm:t>
        <a:bodyPr/>
        <a:lstStyle/>
        <a:p>
          <a:pPr algn="ctr" rtl="1"/>
          <a:r>
            <a:rPr lang="en-US" sz="2500" dirty="0"/>
            <a:t>Kinetic Model</a:t>
          </a:r>
          <a:endParaRPr lang="ar-EG" sz="2500" dirty="0"/>
        </a:p>
      </dgm:t>
    </dgm:pt>
    <dgm:pt modelId="{57F79D56-C137-4900-B3A9-946CED700111}" type="parTrans" cxnId="{C68934A2-FE3B-4611-B87F-05314612B838}">
      <dgm:prSet/>
      <dgm:spPr/>
      <dgm:t>
        <a:bodyPr/>
        <a:lstStyle/>
        <a:p>
          <a:pPr rtl="1"/>
          <a:endParaRPr lang="ar-EG"/>
        </a:p>
      </dgm:t>
    </dgm:pt>
    <dgm:pt modelId="{25E51BA5-CF34-4CD2-A713-FA6440A9114A}" type="sibTrans" cxnId="{C68934A2-FE3B-4611-B87F-05314612B838}">
      <dgm:prSet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endParaRPr lang="ar-EG" dirty="0"/>
        </a:p>
      </dgm:t>
    </dgm:pt>
    <dgm:pt modelId="{2393FCA9-C19E-49CF-8530-FD9AD18B7A50}">
      <dgm:prSet phldrT="[Text]"/>
      <dgm:spPr/>
      <dgm:t>
        <a:bodyPr/>
        <a:lstStyle/>
        <a:p>
          <a:pPr rtl="1"/>
          <a:r>
            <a:rPr lang="en-US" dirty="0"/>
            <a:t>The Lag Phases</a:t>
          </a:r>
          <a:endParaRPr lang="ar-EG" dirty="0"/>
        </a:p>
      </dgm:t>
    </dgm:pt>
    <dgm:pt modelId="{0F20996D-9CCD-4368-BDBD-2DB02BFF302F}" type="parTrans" cxnId="{24A773D9-8F35-4EAA-9DBE-E2B3179DB22E}">
      <dgm:prSet/>
      <dgm:spPr/>
      <dgm:t>
        <a:bodyPr/>
        <a:lstStyle/>
        <a:p>
          <a:pPr rtl="1"/>
          <a:endParaRPr lang="ar-EG"/>
        </a:p>
      </dgm:t>
    </dgm:pt>
    <dgm:pt modelId="{DC809D61-DB90-474D-A862-18B2B28BBD07}" type="sibTrans" cxnId="{24A773D9-8F35-4EAA-9DBE-E2B3179DB22E}">
      <dgm:prSet/>
      <dgm:spPr/>
      <dgm:t>
        <a:bodyPr/>
        <a:lstStyle/>
        <a:p>
          <a:pPr rtl="1"/>
          <a:endParaRPr lang="ar-EG"/>
        </a:p>
      </dgm:t>
    </dgm:pt>
    <dgm:pt modelId="{A8887482-90D0-4AC4-A23A-DAB7B77AC216}">
      <dgm:prSet phldrT="[Text]"/>
      <dgm:spPr/>
      <dgm:t>
        <a:bodyPr/>
        <a:lstStyle/>
        <a:p>
          <a:pPr rtl="1"/>
          <a:r>
            <a:rPr lang="en-US" dirty="0"/>
            <a:t>The exponential phase</a:t>
          </a:r>
          <a:endParaRPr lang="ar-EG" dirty="0"/>
        </a:p>
      </dgm:t>
    </dgm:pt>
    <dgm:pt modelId="{31B67B4D-BDFD-48F5-AE64-DB9416EAEE75}" type="parTrans" cxnId="{0B5DE8DE-8931-4CF1-8D65-57EF195271F9}">
      <dgm:prSet/>
      <dgm:spPr/>
      <dgm:t>
        <a:bodyPr/>
        <a:lstStyle/>
        <a:p>
          <a:pPr rtl="1"/>
          <a:endParaRPr lang="ar-EG"/>
        </a:p>
      </dgm:t>
    </dgm:pt>
    <dgm:pt modelId="{8E5E5A7C-140B-45C0-9F1C-D7667D3D0A7F}" type="sibTrans" cxnId="{0B5DE8DE-8931-4CF1-8D65-57EF195271F9}">
      <dgm:prSet/>
      <dgm:spPr/>
      <dgm:t>
        <a:bodyPr/>
        <a:lstStyle/>
        <a:p>
          <a:pPr rtl="1"/>
          <a:endParaRPr lang="ar-EG"/>
        </a:p>
      </dgm:t>
    </dgm:pt>
    <dgm:pt modelId="{8EBCC6BA-5AF5-4DB3-A732-AC83BFF6016A}">
      <dgm:prSet phldrT="[Text]"/>
      <dgm:spPr/>
      <dgm:t>
        <a:bodyPr/>
        <a:lstStyle/>
        <a:p>
          <a:pPr rtl="1"/>
          <a:r>
            <a:rPr lang="en-US" dirty="0"/>
            <a:t>The steady-state phase</a:t>
          </a:r>
          <a:endParaRPr lang="ar-EG" dirty="0"/>
        </a:p>
      </dgm:t>
    </dgm:pt>
    <dgm:pt modelId="{27196554-934F-4DE8-BEFE-C0CFF06BC7B1}" type="parTrans" cxnId="{E7CECFA4-C37C-4D2E-BDCC-373A6DEBDC35}">
      <dgm:prSet/>
      <dgm:spPr/>
      <dgm:t>
        <a:bodyPr/>
        <a:lstStyle/>
        <a:p>
          <a:pPr rtl="1"/>
          <a:endParaRPr lang="ar-EG"/>
        </a:p>
      </dgm:t>
    </dgm:pt>
    <dgm:pt modelId="{9F66F419-EADA-4BA4-AEDF-5F8CF0E84B77}" type="sibTrans" cxnId="{E7CECFA4-C37C-4D2E-BDCC-373A6DEBDC35}">
      <dgm:prSet/>
      <dgm:spPr/>
      <dgm:t>
        <a:bodyPr/>
        <a:lstStyle/>
        <a:p>
          <a:pPr rtl="1"/>
          <a:endParaRPr lang="ar-EG"/>
        </a:p>
      </dgm:t>
    </dgm:pt>
    <dgm:pt modelId="{3B67F035-525B-4B0A-9349-9DAE4D9A611F}">
      <dgm:prSet phldrT="[Text]"/>
      <dgm:spPr/>
      <dgm:t>
        <a:bodyPr/>
        <a:lstStyle/>
        <a:p>
          <a:pPr rtl="1"/>
          <a:r>
            <a:rPr lang="en-US" dirty="0"/>
            <a:t>The death phases</a:t>
          </a:r>
          <a:endParaRPr lang="ar-EG" dirty="0"/>
        </a:p>
      </dgm:t>
    </dgm:pt>
    <dgm:pt modelId="{6CD3B7D4-2F22-4340-80D1-24E8BB48112E}" type="parTrans" cxnId="{D5ED4485-0A2C-43C8-9987-38F376DFBFED}">
      <dgm:prSet/>
      <dgm:spPr/>
      <dgm:t>
        <a:bodyPr/>
        <a:lstStyle/>
        <a:p>
          <a:pPr rtl="1"/>
          <a:endParaRPr lang="ar-EG"/>
        </a:p>
      </dgm:t>
    </dgm:pt>
    <dgm:pt modelId="{3B378704-F95A-47B8-8E0F-DC852DAEBDE1}" type="sibTrans" cxnId="{D5ED4485-0A2C-43C8-9987-38F376DFBFED}">
      <dgm:prSet/>
      <dgm:spPr/>
      <dgm:t>
        <a:bodyPr/>
        <a:lstStyle/>
        <a:p>
          <a:pPr rtl="1"/>
          <a:endParaRPr lang="ar-EG"/>
        </a:p>
      </dgm:t>
    </dgm:pt>
    <dgm:pt modelId="{BAA260D7-54C3-4C3A-8A23-48EEC11CF3CD}" type="pres">
      <dgm:prSet presAssocID="{E18CAE7B-4ECF-4745-8DA2-0734DE100090}" presName="Name0" presStyleCnt="0">
        <dgm:presLayoutVars>
          <dgm:dir/>
          <dgm:resizeHandles val="exact"/>
        </dgm:presLayoutVars>
      </dgm:prSet>
      <dgm:spPr/>
    </dgm:pt>
    <dgm:pt modelId="{5AA284C6-0D4F-4C69-829A-7E1EA6A43D82}" type="pres">
      <dgm:prSet presAssocID="{E18CAE7B-4ECF-4745-8DA2-0734DE100090}" presName="cycle" presStyleCnt="0"/>
      <dgm:spPr/>
    </dgm:pt>
    <dgm:pt modelId="{B0A970DA-71AF-4306-87D4-36FF48257423}" type="pres">
      <dgm:prSet presAssocID="{A3FE51F7-1A9B-402C-BF47-CAB69F210E1F}" presName="nodeFirstNode" presStyleLbl="node1" presStyleIdx="0" presStyleCnt="5">
        <dgm:presLayoutVars>
          <dgm:bulletEnabled val="1"/>
        </dgm:presLayoutVars>
      </dgm:prSet>
      <dgm:spPr/>
    </dgm:pt>
    <dgm:pt modelId="{41DFE065-C2E1-4479-A470-A038FAF3B406}" type="pres">
      <dgm:prSet presAssocID="{25E51BA5-CF34-4CD2-A713-FA6440A9114A}" presName="sibTransFirstNode" presStyleLbl="bgShp" presStyleIdx="0" presStyleCnt="1"/>
      <dgm:spPr/>
    </dgm:pt>
    <dgm:pt modelId="{86252C16-FB13-4F71-82BD-F53D501FFD63}" type="pres">
      <dgm:prSet presAssocID="{2393FCA9-C19E-49CF-8530-FD9AD18B7A50}" presName="nodeFollowingNodes" presStyleLbl="node1" presStyleIdx="1" presStyleCnt="5">
        <dgm:presLayoutVars>
          <dgm:bulletEnabled val="1"/>
        </dgm:presLayoutVars>
      </dgm:prSet>
      <dgm:spPr/>
    </dgm:pt>
    <dgm:pt modelId="{5C7788A3-66C7-47EA-9437-3724A348BF51}" type="pres">
      <dgm:prSet presAssocID="{A8887482-90D0-4AC4-A23A-DAB7B77AC216}" presName="nodeFollowingNodes" presStyleLbl="node1" presStyleIdx="2" presStyleCnt="5">
        <dgm:presLayoutVars>
          <dgm:bulletEnabled val="1"/>
        </dgm:presLayoutVars>
      </dgm:prSet>
      <dgm:spPr/>
    </dgm:pt>
    <dgm:pt modelId="{4429EB23-A0EF-458C-9F84-09CF5A2A88C1}" type="pres">
      <dgm:prSet presAssocID="{8EBCC6BA-5AF5-4DB3-A732-AC83BFF6016A}" presName="nodeFollowingNodes" presStyleLbl="node1" presStyleIdx="3" presStyleCnt="5">
        <dgm:presLayoutVars>
          <dgm:bulletEnabled val="1"/>
        </dgm:presLayoutVars>
      </dgm:prSet>
      <dgm:spPr/>
    </dgm:pt>
    <dgm:pt modelId="{B9FAC095-3A32-4FD0-81E1-DD6CF868DBBE}" type="pres">
      <dgm:prSet presAssocID="{3B67F035-525B-4B0A-9349-9DAE4D9A611F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DB06240D-570D-4604-84EA-FD405D9EF377}" type="presOf" srcId="{E18CAE7B-4ECF-4745-8DA2-0734DE100090}" destId="{BAA260D7-54C3-4C3A-8A23-48EEC11CF3CD}" srcOrd="0" destOrd="0" presId="urn:microsoft.com/office/officeart/2005/8/layout/cycle3"/>
    <dgm:cxn modelId="{96A7BE1E-E320-46B8-80E6-CAD413AFB946}" type="presOf" srcId="{A3FE51F7-1A9B-402C-BF47-CAB69F210E1F}" destId="{B0A970DA-71AF-4306-87D4-36FF48257423}" srcOrd="0" destOrd="0" presId="urn:microsoft.com/office/officeart/2005/8/layout/cycle3"/>
    <dgm:cxn modelId="{A31C4066-F67C-442E-B7F5-6E9EB37EEF35}" type="presOf" srcId="{25E51BA5-CF34-4CD2-A713-FA6440A9114A}" destId="{41DFE065-C2E1-4479-A470-A038FAF3B406}" srcOrd="0" destOrd="0" presId="urn:microsoft.com/office/officeart/2005/8/layout/cycle3"/>
    <dgm:cxn modelId="{EE5D1975-2211-44BA-B379-6ED4E851D7C0}" type="presOf" srcId="{3B67F035-525B-4B0A-9349-9DAE4D9A611F}" destId="{B9FAC095-3A32-4FD0-81E1-DD6CF868DBBE}" srcOrd="0" destOrd="0" presId="urn:microsoft.com/office/officeart/2005/8/layout/cycle3"/>
    <dgm:cxn modelId="{D5ED4485-0A2C-43C8-9987-38F376DFBFED}" srcId="{E18CAE7B-4ECF-4745-8DA2-0734DE100090}" destId="{3B67F035-525B-4B0A-9349-9DAE4D9A611F}" srcOrd="4" destOrd="0" parTransId="{6CD3B7D4-2F22-4340-80D1-24E8BB48112E}" sibTransId="{3B378704-F95A-47B8-8E0F-DC852DAEBDE1}"/>
    <dgm:cxn modelId="{D533C79B-732D-4225-95BA-7FED66804A0F}" type="presOf" srcId="{2393FCA9-C19E-49CF-8530-FD9AD18B7A50}" destId="{86252C16-FB13-4F71-82BD-F53D501FFD63}" srcOrd="0" destOrd="0" presId="urn:microsoft.com/office/officeart/2005/8/layout/cycle3"/>
    <dgm:cxn modelId="{C68934A2-FE3B-4611-B87F-05314612B838}" srcId="{E18CAE7B-4ECF-4745-8DA2-0734DE100090}" destId="{A3FE51F7-1A9B-402C-BF47-CAB69F210E1F}" srcOrd="0" destOrd="0" parTransId="{57F79D56-C137-4900-B3A9-946CED700111}" sibTransId="{25E51BA5-CF34-4CD2-A713-FA6440A9114A}"/>
    <dgm:cxn modelId="{E7CECFA4-C37C-4D2E-BDCC-373A6DEBDC35}" srcId="{E18CAE7B-4ECF-4745-8DA2-0734DE100090}" destId="{8EBCC6BA-5AF5-4DB3-A732-AC83BFF6016A}" srcOrd="3" destOrd="0" parTransId="{27196554-934F-4DE8-BEFE-C0CFF06BC7B1}" sibTransId="{9F66F419-EADA-4BA4-AEDF-5F8CF0E84B77}"/>
    <dgm:cxn modelId="{12F1A7C6-C575-4EE3-B1C2-92B6B812458A}" type="presOf" srcId="{8EBCC6BA-5AF5-4DB3-A732-AC83BFF6016A}" destId="{4429EB23-A0EF-458C-9F84-09CF5A2A88C1}" srcOrd="0" destOrd="0" presId="urn:microsoft.com/office/officeart/2005/8/layout/cycle3"/>
    <dgm:cxn modelId="{24A773D9-8F35-4EAA-9DBE-E2B3179DB22E}" srcId="{E18CAE7B-4ECF-4745-8DA2-0734DE100090}" destId="{2393FCA9-C19E-49CF-8530-FD9AD18B7A50}" srcOrd="1" destOrd="0" parTransId="{0F20996D-9CCD-4368-BDBD-2DB02BFF302F}" sibTransId="{DC809D61-DB90-474D-A862-18B2B28BBD07}"/>
    <dgm:cxn modelId="{0B5DE8DE-8931-4CF1-8D65-57EF195271F9}" srcId="{E18CAE7B-4ECF-4745-8DA2-0734DE100090}" destId="{A8887482-90D0-4AC4-A23A-DAB7B77AC216}" srcOrd="2" destOrd="0" parTransId="{31B67B4D-BDFD-48F5-AE64-DB9416EAEE75}" sibTransId="{8E5E5A7C-140B-45C0-9F1C-D7667D3D0A7F}"/>
    <dgm:cxn modelId="{E8CAF4F8-E4F9-4B02-9EF0-B585D517A2EE}" type="presOf" srcId="{A8887482-90D0-4AC4-A23A-DAB7B77AC216}" destId="{5C7788A3-66C7-47EA-9437-3724A348BF51}" srcOrd="0" destOrd="0" presId="urn:microsoft.com/office/officeart/2005/8/layout/cycle3"/>
    <dgm:cxn modelId="{285BB5EB-BCCB-4CF6-B1D9-18B7A2795602}" type="presParOf" srcId="{BAA260D7-54C3-4C3A-8A23-48EEC11CF3CD}" destId="{5AA284C6-0D4F-4C69-829A-7E1EA6A43D82}" srcOrd="0" destOrd="0" presId="urn:microsoft.com/office/officeart/2005/8/layout/cycle3"/>
    <dgm:cxn modelId="{B281333F-876F-4064-8092-6C7DD381A44A}" type="presParOf" srcId="{5AA284C6-0D4F-4C69-829A-7E1EA6A43D82}" destId="{B0A970DA-71AF-4306-87D4-36FF48257423}" srcOrd="0" destOrd="0" presId="urn:microsoft.com/office/officeart/2005/8/layout/cycle3"/>
    <dgm:cxn modelId="{17B21534-1D0F-4E3E-9D90-514EC51C1F73}" type="presParOf" srcId="{5AA284C6-0D4F-4C69-829A-7E1EA6A43D82}" destId="{41DFE065-C2E1-4479-A470-A038FAF3B406}" srcOrd="1" destOrd="0" presId="urn:microsoft.com/office/officeart/2005/8/layout/cycle3"/>
    <dgm:cxn modelId="{957B6D2E-838A-488D-A84A-36131880B0DF}" type="presParOf" srcId="{5AA284C6-0D4F-4C69-829A-7E1EA6A43D82}" destId="{86252C16-FB13-4F71-82BD-F53D501FFD63}" srcOrd="2" destOrd="0" presId="urn:microsoft.com/office/officeart/2005/8/layout/cycle3"/>
    <dgm:cxn modelId="{96DFA369-D759-4BC2-8CC9-8C9EB96419A7}" type="presParOf" srcId="{5AA284C6-0D4F-4C69-829A-7E1EA6A43D82}" destId="{5C7788A3-66C7-47EA-9437-3724A348BF51}" srcOrd="3" destOrd="0" presId="urn:microsoft.com/office/officeart/2005/8/layout/cycle3"/>
    <dgm:cxn modelId="{AC7DC240-ECB8-4B89-B928-6B295CC54A38}" type="presParOf" srcId="{5AA284C6-0D4F-4C69-829A-7E1EA6A43D82}" destId="{4429EB23-A0EF-458C-9F84-09CF5A2A88C1}" srcOrd="4" destOrd="0" presId="urn:microsoft.com/office/officeart/2005/8/layout/cycle3"/>
    <dgm:cxn modelId="{F945D9A2-CD3F-4757-B46A-AC6A5AD32C73}" type="presParOf" srcId="{5AA284C6-0D4F-4C69-829A-7E1EA6A43D82}" destId="{B9FAC095-3A32-4FD0-81E1-DD6CF868DBBE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DFE065-C2E1-4479-A470-A038FAF3B406}">
      <dsp:nvSpPr>
        <dsp:cNvPr id="0" name=""/>
        <dsp:cNvSpPr/>
      </dsp:nvSpPr>
      <dsp:spPr>
        <a:xfrm>
          <a:off x="1198193" y="-29270"/>
          <a:ext cx="4804412" cy="4804412"/>
        </a:xfrm>
        <a:prstGeom prst="circularArrow">
          <a:avLst>
            <a:gd name="adj1" fmla="val 5544"/>
            <a:gd name="adj2" fmla="val 330680"/>
            <a:gd name="adj3" fmla="val 13789867"/>
            <a:gd name="adj4" fmla="val 17377485"/>
            <a:gd name="adj5" fmla="val 5757"/>
          </a:avLst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</dsp:sp>
    <dsp:sp modelId="{B0A970DA-71AF-4306-87D4-36FF48257423}">
      <dsp:nvSpPr>
        <dsp:cNvPr id="0" name=""/>
        <dsp:cNvSpPr/>
      </dsp:nvSpPr>
      <dsp:spPr>
        <a:xfrm>
          <a:off x="2482307" y="73"/>
          <a:ext cx="2236185" cy="11180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Kinetic Model</a:t>
          </a:r>
          <a:endParaRPr lang="ar-EG" sz="2500" kern="1200" dirty="0"/>
        </a:p>
      </dsp:txBody>
      <dsp:txXfrm>
        <a:off x="2536888" y="54654"/>
        <a:ext cx="2127023" cy="1008930"/>
      </dsp:txXfrm>
    </dsp:sp>
    <dsp:sp modelId="{86252C16-FB13-4F71-82BD-F53D501FFD63}">
      <dsp:nvSpPr>
        <dsp:cNvPr id="0" name=""/>
        <dsp:cNvSpPr/>
      </dsp:nvSpPr>
      <dsp:spPr>
        <a:xfrm>
          <a:off x="4430821" y="1415752"/>
          <a:ext cx="2236185" cy="11180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Lag Phases</a:t>
          </a:r>
          <a:endParaRPr lang="ar-EG" sz="2400" kern="1200" dirty="0"/>
        </a:p>
      </dsp:txBody>
      <dsp:txXfrm>
        <a:off x="4485402" y="1470333"/>
        <a:ext cx="2127023" cy="1008930"/>
      </dsp:txXfrm>
    </dsp:sp>
    <dsp:sp modelId="{5C7788A3-66C7-47EA-9437-3724A348BF51}">
      <dsp:nvSpPr>
        <dsp:cNvPr id="0" name=""/>
        <dsp:cNvSpPr/>
      </dsp:nvSpPr>
      <dsp:spPr>
        <a:xfrm>
          <a:off x="3686555" y="3706369"/>
          <a:ext cx="2236185" cy="11180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exponential phase</a:t>
          </a:r>
          <a:endParaRPr lang="ar-EG" sz="2400" kern="1200" dirty="0"/>
        </a:p>
      </dsp:txBody>
      <dsp:txXfrm>
        <a:off x="3741136" y="3760950"/>
        <a:ext cx="2127023" cy="1008930"/>
      </dsp:txXfrm>
    </dsp:sp>
    <dsp:sp modelId="{4429EB23-A0EF-458C-9F84-09CF5A2A88C1}">
      <dsp:nvSpPr>
        <dsp:cNvPr id="0" name=""/>
        <dsp:cNvSpPr/>
      </dsp:nvSpPr>
      <dsp:spPr>
        <a:xfrm>
          <a:off x="1278058" y="3706369"/>
          <a:ext cx="2236185" cy="11180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steady-state phase</a:t>
          </a:r>
          <a:endParaRPr lang="ar-EG" sz="2400" kern="1200" dirty="0"/>
        </a:p>
      </dsp:txBody>
      <dsp:txXfrm>
        <a:off x="1332639" y="3760950"/>
        <a:ext cx="2127023" cy="1008930"/>
      </dsp:txXfrm>
    </dsp:sp>
    <dsp:sp modelId="{B9FAC095-3A32-4FD0-81E1-DD6CF868DBBE}">
      <dsp:nvSpPr>
        <dsp:cNvPr id="0" name=""/>
        <dsp:cNvSpPr/>
      </dsp:nvSpPr>
      <dsp:spPr>
        <a:xfrm>
          <a:off x="533792" y="1415752"/>
          <a:ext cx="2236185" cy="11180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death phases</a:t>
          </a:r>
          <a:endParaRPr lang="ar-EG" sz="2400" kern="1200" dirty="0"/>
        </a:p>
      </dsp:txBody>
      <dsp:txXfrm>
        <a:off x="588373" y="1470333"/>
        <a:ext cx="2127023" cy="1008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ED8FE8F4-8339-47B7-93DA-6075E4327517}" type="datetimeFigureOut">
              <a:rPr lang="ar-EG" smtClean="0"/>
              <a:t>27/08/1439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0569629C-5E16-4C44-A06B-E3F8BF83F41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16441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O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F6DCB-27CC-4371-AE46-B3514DEE1CC8}" type="slidenum">
              <a:rPr lang="ar-OM" smtClean="0"/>
              <a:t>14</a:t>
            </a:fld>
            <a:endParaRPr lang="ar-OM"/>
          </a:p>
        </p:txBody>
      </p:sp>
    </p:spTree>
    <p:extLst>
      <p:ext uri="{BB962C8B-B14F-4D97-AF65-F5344CB8AC3E}">
        <p14:creationId xmlns:p14="http://schemas.microsoft.com/office/powerpoint/2010/main" val="1909449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3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BCFAB48-5A5D-4AD4-A64B-32AA95FC7D8A}"/>
              </a:ext>
            </a:extLst>
          </p:cNvPr>
          <p:cNvSpPr/>
          <p:nvPr/>
        </p:nvSpPr>
        <p:spPr>
          <a:xfrm>
            <a:off x="2064381" y="5392308"/>
            <a:ext cx="80632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“Don’t waste your time for zero marks”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9F9B51-57DB-43C3-A5B7-A24BC82DA44C}"/>
              </a:ext>
            </a:extLst>
          </p:cNvPr>
          <p:cNvSpPr/>
          <p:nvPr/>
        </p:nvSpPr>
        <p:spPr>
          <a:xfrm>
            <a:off x="0" y="1670538"/>
            <a:ext cx="2756848" cy="501162"/>
          </a:xfrm>
          <a:prstGeom prst="rect">
            <a:avLst/>
          </a:prstGeom>
          <a:noFill/>
          <a:ln w="76200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Galal Hossam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D18470-3A20-483E-9EDD-4BED8D7BDB30}"/>
              </a:ext>
            </a:extLst>
          </p:cNvPr>
          <p:cNvSpPr/>
          <p:nvPr/>
        </p:nvSpPr>
        <p:spPr>
          <a:xfrm>
            <a:off x="9435146" y="2927838"/>
            <a:ext cx="2756851" cy="501162"/>
          </a:xfrm>
          <a:prstGeom prst="rect">
            <a:avLst/>
          </a:prstGeom>
          <a:noFill/>
          <a:ln w="76200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Mohamed Kamal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9689BF-2F19-47F9-9ED8-D91D436795D8}"/>
              </a:ext>
            </a:extLst>
          </p:cNvPr>
          <p:cNvSpPr/>
          <p:nvPr/>
        </p:nvSpPr>
        <p:spPr>
          <a:xfrm>
            <a:off x="-1" y="2927838"/>
            <a:ext cx="2756849" cy="501162"/>
          </a:xfrm>
          <a:prstGeom prst="rect">
            <a:avLst/>
          </a:prstGeom>
          <a:noFill/>
          <a:ln w="76200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Abdullah Elsayed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370699-667D-4C66-8065-C01FE0228C60}"/>
              </a:ext>
            </a:extLst>
          </p:cNvPr>
          <p:cNvSpPr/>
          <p:nvPr/>
        </p:nvSpPr>
        <p:spPr>
          <a:xfrm>
            <a:off x="9435147" y="1670538"/>
            <a:ext cx="2756851" cy="501162"/>
          </a:xfrm>
          <a:prstGeom prst="rect">
            <a:avLst/>
          </a:prstGeom>
          <a:noFill/>
          <a:ln w="76200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Mostafa Yehia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C083F5-D0FC-4850-9F65-D6AFCDDFA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0" y="-436728"/>
            <a:ext cx="5857875" cy="56364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F0CDD08-56C1-4F17-9CAD-7C2CEF88DFB2}"/>
              </a:ext>
            </a:extLst>
          </p:cNvPr>
          <p:cNvSpPr/>
          <p:nvPr/>
        </p:nvSpPr>
        <p:spPr>
          <a:xfrm>
            <a:off x="4895989" y="4468978"/>
            <a:ext cx="24000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EDISON</a:t>
            </a:r>
          </a:p>
        </p:txBody>
      </p:sp>
    </p:spTree>
    <p:extLst>
      <p:ext uri="{BB962C8B-B14F-4D97-AF65-F5344CB8AC3E}">
        <p14:creationId xmlns:p14="http://schemas.microsoft.com/office/powerpoint/2010/main" val="233774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  <p:bldP spid="14" grpId="0" animBg="1"/>
      <p:bldP spid="15" grpId="0" animBg="1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BDDCC-E494-44F1-891E-BD5ACEB9E14E}"/>
              </a:ext>
            </a:extLst>
          </p:cNvPr>
          <p:cNvSpPr/>
          <p:nvPr/>
        </p:nvSpPr>
        <p:spPr>
          <a:xfrm>
            <a:off x="1008346" y="1150219"/>
            <a:ext cx="4232394" cy="6232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ln w="0"/>
              </a:rPr>
              <a:t> Tertiary Treatment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E02D90F0-BEBB-4A24-8253-ECE113B62F0C}"/>
              </a:ext>
            </a:extLst>
          </p:cNvPr>
          <p:cNvSpPr/>
          <p:nvPr/>
        </p:nvSpPr>
        <p:spPr>
          <a:xfrm>
            <a:off x="2540977" y="2205579"/>
            <a:ext cx="2307203" cy="1574851"/>
          </a:xfrm>
          <a:prstGeom prst="flowChartConnector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Filtration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0635700F-7DD0-47EE-B2A8-B3A14E66BF38}"/>
              </a:ext>
            </a:extLst>
          </p:cNvPr>
          <p:cNvSpPr/>
          <p:nvPr/>
        </p:nvSpPr>
        <p:spPr>
          <a:xfrm>
            <a:off x="7148146" y="2205579"/>
            <a:ext cx="2307203" cy="1574851"/>
          </a:xfrm>
          <a:prstGeom prst="flowChartConnector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Disinfection</a:t>
            </a:r>
          </a:p>
        </p:txBody>
      </p:sp>
      <p:pic>
        <p:nvPicPr>
          <p:cNvPr id="7" name="Tertiary treatment of sewage at the Eastern Treatment Plant - Melbourne Water">
            <a:hlinkClick r:id="" action="ppaction://media"/>
            <a:extLst>
              <a:ext uri="{FF2B5EF4-FFF2-40B4-BE49-F238E27FC236}">
                <a16:creationId xmlns:a16="http://schemas.microsoft.com/office/drawing/2014/main" id="{30942994-FFF6-41C2-92FF-2117A8F660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945" y="4116513"/>
            <a:ext cx="9416955" cy="21478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446057-D3AF-45E3-8223-BA7862923481}"/>
              </a:ext>
            </a:extLst>
          </p:cNvPr>
          <p:cNvSpPr/>
          <p:nvPr/>
        </p:nvSpPr>
        <p:spPr>
          <a:xfrm>
            <a:off x="2736650" y="119807"/>
            <a:ext cx="67186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Stages of wastewater treatment</a:t>
            </a:r>
          </a:p>
        </p:txBody>
      </p:sp>
    </p:spTree>
    <p:extLst>
      <p:ext uri="{BB962C8B-B14F-4D97-AF65-F5344CB8AC3E}">
        <p14:creationId xmlns:p14="http://schemas.microsoft.com/office/powerpoint/2010/main" val="190828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EAC32B-376C-4F71-9758-D90435FC06A4}"/>
              </a:ext>
            </a:extLst>
          </p:cNvPr>
          <p:cNvSpPr/>
          <p:nvPr/>
        </p:nvSpPr>
        <p:spPr>
          <a:xfrm>
            <a:off x="1018261" y="1173402"/>
            <a:ext cx="3916585" cy="6232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marL="571500" lvl="0" indent="-571500">
              <a:buFont typeface="Wingdings" panose="05000000000000000000" pitchFamily="2" charset="2"/>
              <a:buChar char="Ø"/>
            </a:pPr>
            <a:r>
              <a:rPr lang="en-US" sz="3600" dirty="0">
                <a:ln w="0"/>
              </a:rPr>
              <a:t>Sludge Treatment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0415FF-B2A0-4F9F-9350-30820628140B}"/>
              </a:ext>
            </a:extLst>
          </p:cNvPr>
          <p:cNvSpPr/>
          <p:nvPr/>
        </p:nvSpPr>
        <p:spPr>
          <a:xfrm>
            <a:off x="349297" y="2015975"/>
            <a:ext cx="870193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indent="-457200" algn="ctr">
              <a:buFont typeface="Arial" panose="020B0604020202020204" pitchFamily="34" charset="0"/>
              <a:buChar char="•"/>
            </a:pPr>
            <a:r>
              <a:rPr lang="en-US" sz="3000" dirty="0">
                <a:ln w="0"/>
                <a:latin typeface="Times New Roman" panose="02020603050405020304" pitchFamily="18" charset="0"/>
                <a:cs typeface="+mj-cs"/>
              </a:rPr>
              <a:t>After finishing the three main stages of treatment we collect all the sludges that comes out from the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55243F-00DF-484A-9D0F-D3E547105F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97" y="3508663"/>
            <a:ext cx="4890402" cy="2225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A8DEC7-B4D3-478F-ADDB-62EDC03456A1}"/>
              </a:ext>
            </a:extLst>
          </p:cNvPr>
          <p:cNvSpPr/>
          <p:nvPr/>
        </p:nvSpPr>
        <p:spPr>
          <a:xfrm>
            <a:off x="243280" y="3965332"/>
            <a:ext cx="628569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indent="-457200" algn="ctr">
              <a:buFont typeface="Arial" panose="020B0604020202020204" pitchFamily="34" charset="0"/>
              <a:buChar char="•"/>
            </a:pPr>
            <a:r>
              <a:rPr lang="en-US" sz="3000" dirty="0">
                <a:ln w="0"/>
                <a:latin typeface="Times New Roman" panose="02020603050405020304" pitchFamily="18" charset="0"/>
                <a:cs typeface="+mj-cs"/>
              </a:rPr>
              <a:t>It is used in agriculture as fertilizers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22D820-2EE5-4B8B-96CB-6D1A7D218C8B}"/>
              </a:ext>
            </a:extLst>
          </p:cNvPr>
          <p:cNvSpPr/>
          <p:nvPr/>
        </p:nvSpPr>
        <p:spPr>
          <a:xfrm>
            <a:off x="2736650" y="95693"/>
            <a:ext cx="67186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Stages of wastewater treatment</a:t>
            </a:r>
          </a:p>
        </p:txBody>
      </p:sp>
    </p:spTree>
    <p:extLst>
      <p:ext uri="{BB962C8B-B14F-4D97-AF65-F5344CB8AC3E}">
        <p14:creationId xmlns:p14="http://schemas.microsoft.com/office/powerpoint/2010/main" val="317295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9560FF-87D7-4C23-ACFA-533A3495E2F3}"/>
              </a:ext>
            </a:extLst>
          </p:cNvPr>
          <p:cNvSpPr/>
          <p:nvPr/>
        </p:nvSpPr>
        <p:spPr>
          <a:xfrm>
            <a:off x="568999" y="4793995"/>
            <a:ext cx="3068304" cy="7428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kern="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Organic polymers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E0CCE2-95AC-4C8A-AC15-B3E0B4133A2F}"/>
              </a:ext>
            </a:extLst>
          </p:cNvPr>
          <p:cNvSpPr/>
          <p:nvPr/>
        </p:nvSpPr>
        <p:spPr>
          <a:xfrm>
            <a:off x="4531773" y="4793394"/>
            <a:ext cx="2161220" cy="73563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kern="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Glucose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204594-A484-45F6-9813-227F7292CF6D}"/>
              </a:ext>
            </a:extLst>
          </p:cNvPr>
          <p:cNvSpPr/>
          <p:nvPr/>
        </p:nvSpPr>
        <p:spPr>
          <a:xfrm>
            <a:off x="7587463" y="4791493"/>
            <a:ext cx="2161220" cy="73563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kern="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Energy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25962E-43C1-4F8C-B745-BEBA9AF3FDF0}"/>
              </a:ext>
            </a:extLst>
          </p:cNvPr>
          <p:cNvSpPr/>
          <p:nvPr/>
        </p:nvSpPr>
        <p:spPr>
          <a:xfrm>
            <a:off x="536694" y="3781903"/>
            <a:ext cx="437873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>
                <a:ln w="0"/>
              </a:rPr>
              <a:t>Digestion in Humans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CF787E-4B75-4E65-AD3C-9C3220C20817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637303" y="5161210"/>
            <a:ext cx="894470" cy="41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EDCD8B-62FC-4411-804C-C3A62EFEB01B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6692993" y="5159309"/>
            <a:ext cx="894470" cy="19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DA06F68-078F-41BF-8F5D-81A1F260E13F}"/>
              </a:ext>
            </a:extLst>
          </p:cNvPr>
          <p:cNvSpPr/>
          <p:nvPr/>
        </p:nvSpPr>
        <p:spPr>
          <a:xfrm>
            <a:off x="568999" y="2532694"/>
            <a:ext cx="3071400" cy="7605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kern="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Organic polymers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7FC31E9-4A46-4682-9B88-55A191EAAF5B}"/>
              </a:ext>
            </a:extLst>
          </p:cNvPr>
          <p:cNvSpPr/>
          <p:nvPr/>
        </p:nvSpPr>
        <p:spPr>
          <a:xfrm>
            <a:off x="7587463" y="2529177"/>
            <a:ext cx="2161220" cy="73563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kern="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Energy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08157F-9556-4125-8BBD-548B825ABFFC}"/>
              </a:ext>
            </a:extLst>
          </p:cNvPr>
          <p:cNvSpPr/>
          <p:nvPr/>
        </p:nvSpPr>
        <p:spPr>
          <a:xfrm>
            <a:off x="4533321" y="2532694"/>
            <a:ext cx="2161220" cy="73563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kern="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Methane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E8DF1C-F2FE-47FD-A466-3E3D79B02C8A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3640399" y="2900510"/>
            <a:ext cx="892922" cy="12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B509EE-8D38-43B0-8CAD-078340FB8F0A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 flipV="1">
            <a:off x="6694541" y="2896993"/>
            <a:ext cx="892922" cy="35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675F932A-7038-483A-B03F-7D2E6055722B}"/>
              </a:ext>
            </a:extLst>
          </p:cNvPr>
          <p:cNvSpPr txBox="1">
            <a:spLocks/>
          </p:cNvSpPr>
          <p:nvPr/>
        </p:nvSpPr>
        <p:spPr>
          <a:xfrm>
            <a:off x="1981200" y="124534"/>
            <a:ext cx="8229600" cy="671799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rtl="0"/>
            <a:r>
              <a:rPr lang="en-US" sz="40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Anaerobic Digestion:</a:t>
            </a:r>
            <a:endParaRPr lang="ar-OM" sz="40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53F95C-E912-426C-AF64-1289ECEC4BEF}"/>
              </a:ext>
            </a:extLst>
          </p:cNvPr>
          <p:cNvSpPr/>
          <p:nvPr/>
        </p:nvSpPr>
        <p:spPr>
          <a:xfrm>
            <a:off x="568999" y="1635989"/>
            <a:ext cx="755141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>
                <a:ln w="0"/>
              </a:rPr>
              <a:t>Digestion in Wastewater Treatment</a:t>
            </a:r>
          </a:p>
        </p:txBody>
      </p:sp>
    </p:spTree>
    <p:extLst>
      <p:ext uri="{BB962C8B-B14F-4D97-AF65-F5344CB8AC3E}">
        <p14:creationId xmlns:p14="http://schemas.microsoft.com/office/powerpoint/2010/main" val="388931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5" grpId="0" animBg="1"/>
      <p:bldP spid="16" grpId="0" animBg="1"/>
      <p:bldP spid="17" grpId="0" animBg="1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0C891C-F873-425B-B197-F685D2C2F901}"/>
              </a:ext>
            </a:extLst>
          </p:cNvPr>
          <p:cNvSpPr/>
          <p:nvPr/>
        </p:nvSpPr>
        <p:spPr>
          <a:xfrm>
            <a:off x="2931158" y="1073917"/>
            <a:ext cx="63172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>
                <a:ln w="0"/>
              </a:rPr>
              <a:t>Digestion of Organic Polymers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018DE90-5E4F-47B0-BF9A-EC6DBB53D3F3}"/>
              </a:ext>
            </a:extLst>
          </p:cNvPr>
          <p:cNvSpPr txBox="1">
            <a:spLocks/>
          </p:cNvSpPr>
          <p:nvPr/>
        </p:nvSpPr>
        <p:spPr>
          <a:xfrm>
            <a:off x="1981200" y="124534"/>
            <a:ext cx="8229600" cy="671799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rtl="0"/>
            <a:r>
              <a:rPr lang="en-US" sz="40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Anaerobic Digestion:</a:t>
            </a:r>
            <a:endParaRPr lang="ar-OM" sz="40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Rectangle: Beveled 3">
            <a:extLst>
              <a:ext uri="{FF2B5EF4-FFF2-40B4-BE49-F238E27FC236}">
                <a16:creationId xmlns:a16="http://schemas.microsoft.com/office/drawing/2014/main" id="{8F678155-CF71-48AA-8921-3DB50E4232BD}"/>
              </a:ext>
            </a:extLst>
          </p:cNvPr>
          <p:cNvSpPr/>
          <p:nvPr/>
        </p:nvSpPr>
        <p:spPr>
          <a:xfrm>
            <a:off x="9421904" y="2755147"/>
            <a:ext cx="2356338" cy="1436449"/>
          </a:xfrm>
          <a:prstGeom prst="bevel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Methanogenesis</a:t>
            </a:r>
          </a:p>
        </p:txBody>
      </p:sp>
      <p:sp>
        <p:nvSpPr>
          <p:cNvPr id="19" name="Rectangle: Beveled 18">
            <a:extLst>
              <a:ext uri="{FF2B5EF4-FFF2-40B4-BE49-F238E27FC236}">
                <a16:creationId xmlns:a16="http://schemas.microsoft.com/office/drawing/2014/main" id="{CED865F2-DB91-4C10-922B-E53D5693D26D}"/>
              </a:ext>
            </a:extLst>
          </p:cNvPr>
          <p:cNvSpPr/>
          <p:nvPr/>
        </p:nvSpPr>
        <p:spPr>
          <a:xfrm>
            <a:off x="413758" y="2755147"/>
            <a:ext cx="2356338" cy="1436449"/>
          </a:xfrm>
          <a:prstGeom prst="bevel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Hydrolysis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Rectangle: Beveled 19">
            <a:extLst>
              <a:ext uri="{FF2B5EF4-FFF2-40B4-BE49-F238E27FC236}">
                <a16:creationId xmlns:a16="http://schemas.microsoft.com/office/drawing/2014/main" id="{C672DA2D-7E81-4ED8-9428-40B4B4ACCCDE}"/>
              </a:ext>
            </a:extLst>
          </p:cNvPr>
          <p:cNvSpPr/>
          <p:nvPr/>
        </p:nvSpPr>
        <p:spPr>
          <a:xfrm>
            <a:off x="2943601" y="4761799"/>
            <a:ext cx="2356338" cy="1436449"/>
          </a:xfrm>
          <a:prstGeom prst="bevel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Acidogenesis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Rectangle: Beveled 21">
            <a:extLst>
              <a:ext uri="{FF2B5EF4-FFF2-40B4-BE49-F238E27FC236}">
                <a16:creationId xmlns:a16="http://schemas.microsoft.com/office/drawing/2014/main" id="{67A861F0-589D-47EC-AD0F-C5698F5B9BF1}"/>
              </a:ext>
            </a:extLst>
          </p:cNvPr>
          <p:cNvSpPr/>
          <p:nvPr/>
        </p:nvSpPr>
        <p:spPr>
          <a:xfrm>
            <a:off x="6892062" y="4761799"/>
            <a:ext cx="2356338" cy="1436449"/>
          </a:xfrm>
          <a:prstGeom prst="bevel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Acetogenesis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2E9D114-1F03-4462-97A3-ECF2C1C8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9" y="1751716"/>
            <a:ext cx="4876800" cy="297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9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1AEC86E-6C9C-4A6B-BDF8-98FF81718E4F}"/>
              </a:ext>
            </a:extLst>
          </p:cNvPr>
          <p:cNvCxnSpPr>
            <a:cxnSpLocks/>
          </p:cNvCxnSpPr>
          <p:nvPr/>
        </p:nvCxnSpPr>
        <p:spPr>
          <a:xfrm>
            <a:off x="4354281" y="2682078"/>
            <a:ext cx="22097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4EBD849-0134-4289-ACF3-BBB6C971D472}"/>
              </a:ext>
            </a:extLst>
          </p:cNvPr>
          <p:cNvSpPr/>
          <p:nvPr/>
        </p:nvSpPr>
        <p:spPr>
          <a:xfrm>
            <a:off x="1623606" y="1721936"/>
            <a:ext cx="3680306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3000" dirty="0">
                <a:ln w="0"/>
                <a:latin typeface="Times New Roman" panose="02020603050405020304" pitchFamily="18" charset="0"/>
                <a:cs typeface="+mj-cs"/>
              </a:rPr>
              <a:t>Protein Hydrolysis</a:t>
            </a:r>
          </a:p>
        </p:txBody>
      </p: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21BF5F87-043E-4180-9E60-4E0A4685A69A}"/>
              </a:ext>
            </a:extLst>
          </p:cNvPr>
          <p:cNvSpPr/>
          <p:nvPr/>
        </p:nvSpPr>
        <p:spPr>
          <a:xfrm>
            <a:off x="1901770" y="2421656"/>
            <a:ext cx="2209769" cy="525182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</a:rPr>
              <a:t>Proteins</a:t>
            </a:r>
          </a:p>
        </p:txBody>
      </p:sp>
      <p:sp>
        <p:nvSpPr>
          <p:cNvPr id="37" name="Flowchart: Alternate Process 36">
            <a:extLst>
              <a:ext uri="{FF2B5EF4-FFF2-40B4-BE49-F238E27FC236}">
                <a16:creationId xmlns:a16="http://schemas.microsoft.com/office/drawing/2014/main" id="{2FC8392F-B8AC-4BF4-ACAD-78BB75B031FC}"/>
              </a:ext>
            </a:extLst>
          </p:cNvPr>
          <p:cNvSpPr/>
          <p:nvPr/>
        </p:nvSpPr>
        <p:spPr>
          <a:xfrm>
            <a:off x="6733547" y="2419487"/>
            <a:ext cx="2209768" cy="525182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</a:rPr>
              <a:t>Amino acid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DC8C40-6565-4FDF-A38D-69DCD931B167}"/>
              </a:ext>
            </a:extLst>
          </p:cNvPr>
          <p:cNvSpPr/>
          <p:nvPr/>
        </p:nvSpPr>
        <p:spPr>
          <a:xfrm>
            <a:off x="1623606" y="3291838"/>
            <a:ext cx="3525763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3000" dirty="0">
                <a:ln w="0"/>
                <a:latin typeface="Times New Roman" panose="02020603050405020304" pitchFamily="18" charset="0"/>
                <a:cs typeface="+mj-cs"/>
              </a:rPr>
              <a:t>Lipids Hydrolysis</a:t>
            </a:r>
          </a:p>
        </p:txBody>
      </p: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5B71CC83-0B40-4466-A535-DB8DBE281EFE}"/>
              </a:ext>
            </a:extLst>
          </p:cNvPr>
          <p:cNvSpPr/>
          <p:nvPr/>
        </p:nvSpPr>
        <p:spPr>
          <a:xfrm>
            <a:off x="6685414" y="3990291"/>
            <a:ext cx="2257897" cy="649946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</a:rPr>
              <a:t>LCFAs</a:t>
            </a:r>
          </a:p>
        </p:txBody>
      </p:sp>
      <p:sp>
        <p:nvSpPr>
          <p:cNvPr id="40" name="Flowchart: Alternate Process 39">
            <a:extLst>
              <a:ext uri="{FF2B5EF4-FFF2-40B4-BE49-F238E27FC236}">
                <a16:creationId xmlns:a16="http://schemas.microsoft.com/office/drawing/2014/main" id="{AA4C6EF6-DCCC-41D4-9457-355359C3FA18}"/>
              </a:ext>
            </a:extLst>
          </p:cNvPr>
          <p:cNvSpPr/>
          <p:nvPr/>
        </p:nvSpPr>
        <p:spPr>
          <a:xfrm>
            <a:off x="1901769" y="3990291"/>
            <a:ext cx="2257897" cy="649946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</a:rPr>
              <a:t>Lipids and Fats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A35BAC7-859B-4466-8888-70D06C8ECFCD}"/>
              </a:ext>
            </a:extLst>
          </p:cNvPr>
          <p:cNvCxnSpPr>
            <a:cxnSpLocks/>
          </p:cNvCxnSpPr>
          <p:nvPr/>
        </p:nvCxnSpPr>
        <p:spPr>
          <a:xfrm>
            <a:off x="4354279" y="4315264"/>
            <a:ext cx="22097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CEA362F-8A67-46C4-AF07-7A80FA5FA4CF}"/>
              </a:ext>
            </a:extLst>
          </p:cNvPr>
          <p:cNvSpPr/>
          <p:nvPr/>
        </p:nvSpPr>
        <p:spPr>
          <a:xfrm>
            <a:off x="1623606" y="5045070"/>
            <a:ext cx="6122189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3000" dirty="0">
                <a:ln w="0"/>
                <a:latin typeface="Times New Roman" panose="02020603050405020304" pitchFamily="18" charset="0"/>
                <a:cs typeface="+mj-cs"/>
              </a:rPr>
              <a:t>Carbohydrates and Polysaccharides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3584BD7-BD1F-41F6-B6E8-6D744C054CB3}"/>
              </a:ext>
            </a:extLst>
          </p:cNvPr>
          <p:cNvSpPr/>
          <p:nvPr/>
        </p:nvSpPr>
        <p:spPr>
          <a:xfrm>
            <a:off x="1901768" y="5769861"/>
            <a:ext cx="2209771" cy="64807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</a:rPr>
              <a:t>Carbohydrate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BD7244C-2DC3-448C-BFA6-7E2677CB9030}"/>
              </a:ext>
            </a:extLst>
          </p:cNvPr>
          <p:cNvSpPr/>
          <p:nvPr/>
        </p:nvSpPr>
        <p:spPr>
          <a:xfrm>
            <a:off x="6736172" y="5769861"/>
            <a:ext cx="2207139" cy="64807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</a:rPr>
              <a:t>Simple Sugars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6AD1C7F-3564-48D7-8085-0272EE0AF444}"/>
              </a:ext>
            </a:extLst>
          </p:cNvPr>
          <p:cNvCxnSpPr>
            <a:cxnSpLocks/>
          </p:cNvCxnSpPr>
          <p:nvPr/>
        </p:nvCxnSpPr>
        <p:spPr>
          <a:xfrm>
            <a:off x="4354280" y="6068497"/>
            <a:ext cx="22097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B18536F6-C732-434C-956E-AA0A65635252}"/>
              </a:ext>
            </a:extLst>
          </p:cNvPr>
          <p:cNvSpPr txBox="1">
            <a:spLocks/>
          </p:cNvSpPr>
          <p:nvPr/>
        </p:nvSpPr>
        <p:spPr>
          <a:xfrm>
            <a:off x="1981200" y="124534"/>
            <a:ext cx="8229600" cy="671799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rtl="0"/>
            <a:r>
              <a:rPr lang="en-US" sz="40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Anaerobic Digestion:</a:t>
            </a:r>
            <a:endParaRPr lang="ar-OM" sz="40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E6DFCC-1A61-4C19-9173-B2E968B1734A}"/>
              </a:ext>
            </a:extLst>
          </p:cNvPr>
          <p:cNvSpPr txBox="1"/>
          <p:nvPr/>
        </p:nvSpPr>
        <p:spPr>
          <a:xfrm>
            <a:off x="1623606" y="878403"/>
            <a:ext cx="273067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600" dirty="0"/>
              <a:t> </a:t>
            </a:r>
            <a:r>
              <a:rPr lang="en-US" sz="3600" kern="600" dirty="0">
                <a:latin typeface="Times New Roman" panose="02020603050405020304" pitchFamily="18" charset="0"/>
              </a:rPr>
              <a:t>Hydrolysis</a:t>
            </a:r>
            <a:endParaRPr lang="ar-EG" sz="3600" kern="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39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 animBg="1"/>
      <p:bldP spid="38" grpId="0"/>
      <p:bldP spid="39" grpId="0" animBg="1"/>
      <p:bldP spid="40" grpId="0" animBg="1"/>
      <p:bldP spid="42" grpId="0"/>
      <p:bldP spid="44" grpId="0" animBg="1"/>
      <p:bldP spid="4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796158-2534-4C2F-B768-599F23B5EF96}"/>
              </a:ext>
            </a:extLst>
          </p:cNvPr>
          <p:cNvSpPr txBox="1">
            <a:spLocks/>
          </p:cNvSpPr>
          <p:nvPr/>
        </p:nvSpPr>
        <p:spPr>
          <a:xfrm>
            <a:off x="1981200" y="124534"/>
            <a:ext cx="8229600" cy="671799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rtl="0"/>
            <a:r>
              <a:rPr lang="en-US" sz="40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Anaerobic Digestion:</a:t>
            </a:r>
            <a:endParaRPr lang="ar-OM" sz="40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A2065-24B5-47F7-B652-62480512FB3B}"/>
              </a:ext>
            </a:extLst>
          </p:cNvPr>
          <p:cNvSpPr txBox="1"/>
          <p:nvPr/>
        </p:nvSpPr>
        <p:spPr>
          <a:xfrm>
            <a:off x="1524000" y="952212"/>
            <a:ext cx="324049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600" dirty="0"/>
              <a:t> </a:t>
            </a:r>
            <a:r>
              <a:rPr lang="en-US" sz="3600" kern="600" dirty="0">
                <a:latin typeface="Times New Roman" panose="02020603050405020304" pitchFamily="18" charset="0"/>
              </a:rPr>
              <a:t>Acidogenesis</a:t>
            </a:r>
            <a:endParaRPr lang="ar-EG" sz="3600" kern="600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3">
                <a:extLst>
                  <a:ext uri="{FF2B5EF4-FFF2-40B4-BE49-F238E27FC236}">
                    <a16:creationId xmlns:a16="http://schemas.microsoft.com/office/drawing/2014/main" id="{CEA2108F-92A3-458C-88E0-01BFC6897EC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70493508"/>
                  </p:ext>
                </p:extLst>
              </p:nvPr>
            </p:nvGraphicFramePr>
            <p:xfrm>
              <a:off x="4341876" y="1958689"/>
              <a:ext cx="7558529" cy="3947099"/>
            </p:xfrm>
            <a:graphic>
              <a:graphicData uri="http://schemas.openxmlformats.org/drawingml/2006/table">
                <a:tbl>
                  <a:tblPr rtl="1" firstRow="1" bandRow="1">
                    <a:tableStyleId>{5DA37D80-6434-44D0-A028-1B22A696006F}</a:tableStyleId>
                  </a:tblPr>
                  <a:tblGrid>
                    <a:gridCol w="136223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8453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1176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797402"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 xmlns:m="http://schemas.openxmlformats.org/officeDocument/2006/math">
                              <m:r>
                                <a:rPr lang="en-US" sz="2000" b="0" i="0" kern="600" baseline="0" smtClean="0">
                                  <a:effectLst/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kern="600" baseline="0" smtClean="0">
                                  <a:effectLst/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oMath>
                          </a14:m>
                          <a:r>
                            <a:rPr lang="en-US" sz="2000" b="0" i="0" kern="600" baseline="0" dirty="0">
                              <a:effectLst/>
                              <a:latin typeface="Times New Roman" panose="02020603050405020304" pitchFamily="18" charset="0"/>
                            </a:rPr>
                            <a:t> (kJ/mole)</a:t>
                          </a:r>
                          <a:endParaRPr lang="ar-OM" sz="2000" b="0" i="0" kern="600" baseline="0" dirty="0">
                            <a:latin typeface="Times New Roman" panose="02020603050405020304" pitchFamily="18" charset="0"/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2000" b="0" i="0" kern="600" baseline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rPr>
                            <a:t>Acidogenesis Reactions</a:t>
                          </a:r>
                          <a:endParaRPr lang="ar-OM" sz="2000" b="0" i="0" kern="60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2000" b="0" i="0" kern="600" baseline="0" dirty="0">
                              <a:latin typeface="Times New Roman" panose="02020603050405020304" pitchFamily="18" charset="0"/>
                            </a:rPr>
                            <a:t>Name</a:t>
                          </a:r>
                          <a:endParaRPr lang="ar-OM" sz="2000" b="0" i="0" kern="600" baseline="0" dirty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Times New Roman" panose="02020603050405020304" pitchFamily="18" charset="0"/>
                          </a:endParaRPr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35892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0" i="0" kern="600" baseline="0" dirty="0">
                              <a:effectLst/>
                              <a:latin typeface="Times New Roman" panose="02020603050405020304" pitchFamily="18" charset="0"/>
                            </a:rPr>
                            <a:t>-457.5</a:t>
                          </a:r>
                          <a:endParaRPr lang="en-US" sz="2000" b="0" i="0" kern="600" baseline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/>
                            <a:cs typeface="Arial"/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+9</m:t>
                                </m:r>
                                <m:sSub>
                                  <m:sSubPr>
                                    <m:ctrlPr>
                                      <a:rPr lang="en-US" sz="20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box>
                                  <m:boxPr>
                                    <m:ctrlPr>
                                      <a:rPr lang="en-US" sz="20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groupChr>
                                      <m:groupChrPr>
                                        <m:chr m:val="→"/>
                                        <m:vertJc m:val="bot"/>
                                        <m:ctrlPr>
                                          <a:rPr lang="en-US" sz="2000" b="0" i="1" kern="600" baseline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groupChrPr>
                                      <m:e>
                                        <m:r>
                                          <a:rPr lang="en-US" sz="2000" b="0" i="0" kern="600" baseline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groupChr>
                                  </m:e>
                                </m:box>
                                <m: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CO</m:t>
                                </m:r>
                                <m:sSup>
                                  <m:sSupPr>
                                    <m:ctrlPr>
                                      <a:rPr lang="en-US" sz="20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p>
                                    <m: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HC</m:t>
                                </m:r>
                                <m:sSub>
                                  <m:sSubPr>
                                    <m:ctrlPr>
                                      <a:rPr lang="en-US" sz="20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2000" b="0" i="1" kern="600" baseline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b="0" i="1" kern="600" baseline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000" b="0" i="0" kern="600" baseline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0" kern="600" baseline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sz="2000" b="0" i="0" kern="600" baseline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+8</m:t>
                                </m:r>
                                <m:sSup>
                                  <m:sSupPr>
                                    <m:ctrlPr>
                                      <a:rPr lang="en-US" sz="20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+8</m:t>
                                </m:r>
                                <m:sSub>
                                  <m:sSubPr>
                                    <m:ctrlPr>
                                      <a:rPr lang="en-US" sz="20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OM" sz="2000" b="0" i="0" kern="60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2000" b="0" i="0" kern="600" baseline="0" dirty="0">
                              <a:latin typeface="Times New Roman" panose="02020603050405020304" pitchFamily="18" charset="0"/>
                            </a:rPr>
                            <a:t>Sucrose</a:t>
                          </a:r>
                        </a:p>
                        <a:p>
                          <a:pPr algn="ctr" rtl="0"/>
                          <a:endParaRPr lang="ar-OM" sz="2000" b="0" i="0" kern="600" baseline="0" dirty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Times New Roman" panose="02020603050405020304" pitchFamily="18" charset="0"/>
                          </a:endParaRPr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31475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0" i="0" kern="600" baseline="0" dirty="0">
                              <a:effectLst/>
                              <a:latin typeface="Times New Roman" panose="02020603050405020304" pitchFamily="18" charset="0"/>
                            </a:rPr>
                            <a:t>-554.1</a:t>
                          </a:r>
                          <a:endParaRPr lang="en-US" sz="2000" b="0" i="0" kern="600" baseline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/>
                            <a:cs typeface="Arial"/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+5</m:t>
                                </m:r>
                                <m:sSub>
                                  <m:sSubPr>
                                    <m:ctrlPr>
                                      <a:rPr lang="en-US" sz="20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box>
                                  <m:boxPr>
                                    <m:ctrlPr>
                                      <a:rPr lang="en-US" sz="20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groupChr>
                                      <m:groupChrPr>
                                        <m:chr m:val="→"/>
                                        <m:vertJc m:val="bot"/>
                                        <m:ctrlPr>
                                          <a:rPr lang="en-US" sz="2000" b="0" i="1" kern="600" baseline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groupChrPr>
                                      <m:e>
                                        <m:r>
                                          <a:rPr lang="en-US" sz="2000" b="0" i="0" kern="600" baseline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groupChr>
                                  </m:e>
                                </m:box>
                                <m: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CO</m:t>
                                </m:r>
                                <m:sSup>
                                  <m:sSupPr>
                                    <m:ctrlPr>
                                      <a:rPr lang="en-US" sz="20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p>
                                    <m: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HC</m:t>
                                </m:r>
                                <m:sSub>
                                  <m:sSubPr>
                                    <m:ctrlPr>
                                      <a:rPr lang="en-US" sz="20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2000" b="0" i="1" kern="600" baseline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b="0" i="1" kern="600" baseline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000" b="0" i="0" kern="600" baseline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0" kern="600" baseline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sz="2000" b="0" i="0" kern="600" baseline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+6</m:t>
                                </m:r>
                                <m:sSup>
                                  <m:sSupPr>
                                    <m:ctrlPr>
                                      <a:rPr lang="en-US" sz="20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sSub>
                                  <m:sSubPr>
                                    <m:ctrlPr>
                                      <a:rPr lang="en-US" sz="20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OM" sz="2000" b="0" i="0" kern="60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kumimoji="0" lang="en-US" sz="2000" b="0" i="0" u="none" strike="noStrike" kern="6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</a:rPr>
                            <a:t>Sucrose </a:t>
                          </a:r>
                          <a:endParaRPr lang="ar-OM" sz="2000" b="0" i="0" kern="600" baseline="0" dirty="0">
                            <a:latin typeface="Times New Roman" panose="02020603050405020304" pitchFamily="18" charset="0"/>
                          </a:endParaRPr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882330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0" i="0" kern="600" baseline="0" dirty="0">
                              <a:effectLst/>
                              <a:latin typeface="Times New Roman" panose="02020603050405020304" pitchFamily="18" charset="0"/>
                            </a:rPr>
                            <a:t>-610.5</a:t>
                          </a:r>
                          <a:endParaRPr lang="en-US" sz="2000" b="0" i="0" kern="600" baseline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/>
                            <a:cs typeface="Arial"/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20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box>
                                  <m:boxPr>
                                    <m:ctrlPr>
                                      <a:rPr lang="en-US" sz="20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r>
                                      <a:rPr lang="ar-SA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groupChr>
                                      <m:groupChrPr>
                                        <m:chr m:val="→"/>
                                        <m:vertJc m:val="bot"/>
                                        <m:ctrlPr>
                                          <a:rPr lang="en-US" sz="2000" b="0" i="1" kern="600" baseline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groupChrPr>
                                      <m:e>
                                        <m:r>
                                          <a:rPr lang="en-US" sz="2000" b="0" i="0" kern="600" baseline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groupChr>
                                  </m:e>
                                </m:box>
                                <m: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CO</m:t>
                                </m:r>
                                <m:sSup>
                                  <m:sSupPr>
                                    <m:ctrlPr>
                                      <a:rPr lang="en-US" sz="20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p>
                                    <m: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CO</m:t>
                                </m:r>
                                <m:sSup>
                                  <m:sSupPr>
                                    <m:ctrlPr>
                                      <a:rPr lang="en-US" sz="20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p>
                                    <m: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HC</m:t>
                                </m:r>
                                <m:sSub>
                                  <m:sSubPr>
                                    <m:ctrlPr>
                                      <a:rPr lang="en-US" sz="20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2000" b="0" i="1" kern="600" baseline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b="0" i="1" kern="600" baseline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000" b="0" i="0" kern="600" baseline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0" kern="600" baseline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sz="2000" b="0" i="0" kern="600" baseline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sz="20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kern="600" baseline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/>
                            <a:cs typeface="Arial"/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kumimoji="0" lang="en-US" sz="2000" b="0" i="0" u="none" strike="noStrike" kern="6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</a:rPr>
                            <a:t>Sucrose </a:t>
                          </a:r>
                          <a:endParaRPr lang="ar-OM" sz="2000" b="0" i="0" kern="600" baseline="0" dirty="0">
                            <a:latin typeface="Times New Roman" panose="02020603050405020304" pitchFamily="18" charset="0"/>
                          </a:endParaRPr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3">
                <a:extLst>
                  <a:ext uri="{FF2B5EF4-FFF2-40B4-BE49-F238E27FC236}">
                    <a16:creationId xmlns:a16="http://schemas.microsoft.com/office/drawing/2014/main" id="{CEA2108F-92A3-458C-88E0-01BFC6897EC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70493508"/>
                  </p:ext>
                </p:extLst>
              </p:nvPr>
            </p:nvGraphicFramePr>
            <p:xfrm>
              <a:off x="4341876" y="1958689"/>
              <a:ext cx="7558529" cy="3947099"/>
            </p:xfrm>
            <a:graphic>
              <a:graphicData uri="http://schemas.openxmlformats.org/drawingml/2006/table">
                <a:tbl>
                  <a:tblPr rtl="1" firstRow="1" bandRow="1">
                    <a:tableStyleId>{5DA37D80-6434-44D0-A028-1B22A696006F}</a:tableStyleId>
                  </a:tblPr>
                  <a:tblGrid>
                    <a:gridCol w="136223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8453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1176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797402">
                    <a:tc>
                      <a:txBody>
                        <a:bodyPr/>
                        <a:lstStyle/>
                        <a:p>
                          <a:endParaRPr lang="ar-EG"/>
                        </a:p>
                      </a:txBody>
                      <a:tcPr marL="45720" marR="45720" anchor="ctr">
                        <a:blipFill>
                          <a:blip r:embed="rId2"/>
                          <a:stretch>
                            <a:fillRect l="-446" t="-763" r="-455357" b="-3961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2000" b="0" i="0" kern="600" baseline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rPr>
                            <a:t>Acidogenesis Reactions</a:t>
                          </a:r>
                          <a:endParaRPr lang="ar-OM" sz="2000" b="0" i="0" kern="60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2000" b="0" i="0" kern="600" baseline="0" dirty="0">
                              <a:latin typeface="Times New Roman" panose="02020603050405020304" pitchFamily="18" charset="0"/>
                            </a:rPr>
                            <a:t>Name</a:t>
                          </a:r>
                          <a:endParaRPr lang="ar-OM" sz="2000" b="0" i="0" kern="600" baseline="0" dirty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Times New Roman" panose="02020603050405020304" pitchFamily="18" charset="0"/>
                          </a:endParaRPr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35892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0" i="0" kern="600" baseline="0" dirty="0">
                              <a:effectLst/>
                              <a:latin typeface="Times New Roman" panose="02020603050405020304" pitchFamily="18" charset="0"/>
                            </a:rPr>
                            <a:t>-457.5</a:t>
                          </a:r>
                          <a:endParaRPr lang="en-US" sz="2000" b="0" i="0" kern="600" baseline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/>
                            <a:cs typeface="Arial"/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endParaRPr lang="ar-EG"/>
                        </a:p>
                      </a:txBody>
                      <a:tcPr marL="45720" marR="45720" anchor="ctr">
                        <a:blipFill>
                          <a:blip r:embed="rId2"/>
                          <a:stretch>
                            <a:fillRect l="-26978" t="-55932" r="-22302" b="-1199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2000" b="0" i="0" kern="600" baseline="0" dirty="0">
                              <a:latin typeface="Times New Roman" panose="02020603050405020304" pitchFamily="18" charset="0"/>
                            </a:rPr>
                            <a:t>Sucrose</a:t>
                          </a:r>
                        </a:p>
                        <a:p>
                          <a:pPr algn="ctr" rtl="0"/>
                          <a:endParaRPr lang="ar-OM" sz="2000" b="0" i="0" kern="600" baseline="0" dirty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Times New Roman" panose="02020603050405020304" pitchFamily="18" charset="0"/>
                          </a:endParaRPr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31475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0" i="0" kern="600" baseline="0" dirty="0">
                              <a:effectLst/>
                              <a:latin typeface="Times New Roman" panose="02020603050405020304" pitchFamily="18" charset="0"/>
                            </a:rPr>
                            <a:t>-554.1</a:t>
                          </a:r>
                          <a:endParaRPr lang="en-US" sz="2000" b="0" i="0" kern="600" baseline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/>
                            <a:cs typeface="Arial"/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endParaRPr lang="ar-EG"/>
                        </a:p>
                      </a:txBody>
                      <a:tcPr marL="45720" marR="45720" anchor="ctr">
                        <a:blipFill>
                          <a:blip r:embed="rId2"/>
                          <a:stretch>
                            <a:fillRect l="-26978" t="-270588" r="-22302" b="-1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kumimoji="0" lang="en-US" sz="2000" b="0" i="0" u="none" strike="noStrike" kern="6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</a:rPr>
                            <a:t>Sucrose </a:t>
                          </a:r>
                          <a:endParaRPr lang="ar-OM" sz="2000" b="0" i="0" kern="600" baseline="0" dirty="0">
                            <a:latin typeface="Times New Roman" panose="02020603050405020304" pitchFamily="18" charset="0"/>
                          </a:endParaRPr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882330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0" i="0" kern="600" baseline="0" dirty="0">
                              <a:effectLst/>
                              <a:latin typeface="Times New Roman" panose="02020603050405020304" pitchFamily="18" charset="0"/>
                            </a:rPr>
                            <a:t>-610.5</a:t>
                          </a:r>
                          <a:endParaRPr lang="en-US" sz="2000" b="0" i="0" kern="600" baseline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/>
                            <a:cs typeface="Arial"/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endParaRPr lang="ar-EG"/>
                        </a:p>
                      </a:txBody>
                      <a:tcPr marL="45720" marR="45720" anchor="ctr">
                        <a:blipFill>
                          <a:blip r:embed="rId2"/>
                          <a:stretch>
                            <a:fillRect l="-26978" t="-347586" r="-22302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kumimoji="0" lang="en-US" sz="2000" b="0" i="0" u="none" strike="noStrike" kern="6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</a:rPr>
                            <a:t>Sucrose </a:t>
                          </a:r>
                          <a:endParaRPr lang="ar-OM" sz="2000" b="0" i="0" kern="600" baseline="0" dirty="0">
                            <a:latin typeface="Times New Roman" panose="02020603050405020304" pitchFamily="18" charset="0"/>
                          </a:endParaRPr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89CE3D-86F6-4876-8891-8B4CD831ED86}"/>
                  </a:ext>
                </a:extLst>
              </p:cNvPr>
              <p:cNvSpPr txBox="1"/>
              <p:nvPr/>
            </p:nvSpPr>
            <p:spPr>
              <a:xfrm>
                <a:off x="291595" y="2397135"/>
                <a:ext cx="3975100" cy="201593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2500" kern="600" dirty="0">
                    <a:latin typeface="Times New Roman" panose="02020603050405020304" pitchFamily="18" charset="0"/>
                  </a:rPr>
                  <a:t>Diffusing Hydrolysis products into bacterial cell through membrane and converting them into (VFAS,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b="0" i="0" kern="600" baseline="0" smtClean="0">
                        <a:latin typeface="Cambria Math" panose="02040503050406030204" pitchFamily="18" charset="0"/>
                      </a:rPr>
                      <m:t>C</m:t>
                    </m:r>
                    <m:sSub>
                      <m:sSubPr>
                        <m:ctrlPr>
                          <a:rPr lang="en-US" sz="2500" i="1" kern="6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500" b="0" i="0" kern="600" baseline="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sz="2500" b="0" i="0" kern="600" baseline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500" kern="600" dirty="0">
                    <a:latin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kern="6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500" b="0" i="0" kern="600" baseline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500" b="0" i="0" kern="600" baseline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sz="2500" b="0" i="0" kern="600" baseline="0" smtClean="0"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US" sz="2500" kern="600" dirty="0">
                    <a:latin typeface="Times New Roman" panose="02020603050405020304" pitchFamily="18" charset="0"/>
                  </a:rPr>
                  <a:t>)</a:t>
                </a:r>
                <a:endParaRPr lang="ar-EG" sz="2500" kern="6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89CE3D-86F6-4876-8891-8B4CD831E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95" y="2397135"/>
                <a:ext cx="3975100" cy="2015936"/>
              </a:xfrm>
              <a:prstGeom prst="rect">
                <a:avLst/>
              </a:prstGeom>
              <a:blipFill>
                <a:blip r:embed="rId7"/>
                <a:stretch>
                  <a:fillRect l="-2301" t="-2417" r="-767" b="-6042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055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0088" y="1953505"/>
                <a:ext cx="9407912" cy="471643"/>
              </a:xfrm>
            </p:spPr>
            <p:txBody>
              <a:bodyPr>
                <a:noAutofit/>
              </a:bodyPr>
              <a:lstStyle/>
              <a:p>
                <a:pPr marL="457200" lvl="0" indent="-457200" defTabSz="457200">
                  <a:buFont typeface="Wingdings" panose="05000000000000000000" pitchFamily="2" charset="2"/>
                  <a:buChar char="Ø"/>
                </a:pPr>
                <a:r>
                  <a:rPr lang="en-US" sz="2500" kern="600" cap="none" dirty="0">
                    <a:latin typeface="Times New Roman" panose="02020603050405020304" pitchFamily="18" charset="0"/>
                  </a:rPr>
                  <a:t>Converting Acidogenesis products into (acetate,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b="0" i="0" kern="600" cap="none" dirty="0" smtClean="0">
                        <a:latin typeface="Cambria Math" panose="02040503050406030204" pitchFamily="18" charset="0"/>
                      </a:rPr>
                      <m:t>C</m:t>
                    </m:r>
                    <m:sSub>
                      <m:sSubPr>
                        <m:ctrlPr>
                          <a:rPr lang="en-US" sz="2500" i="1" kern="600" cap="none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kern="600" cap="none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500" b="0" i="1" kern="600" cap="none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500" kern="600" cap="none" dirty="0">
                    <a:latin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kern="600" cap="none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kern="600" cap="none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i="1" kern="600" cap="none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500" b="0" i="1" kern="600" cap="none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sz="2500" kern="600" cap="none" dirty="0">
                    <a:latin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0088" y="1953505"/>
                <a:ext cx="9407912" cy="47164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9F1ED41-9279-47EA-91A9-0207D27F049A}"/>
              </a:ext>
            </a:extLst>
          </p:cNvPr>
          <p:cNvSpPr/>
          <p:nvPr/>
        </p:nvSpPr>
        <p:spPr>
          <a:xfrm>
            <a:off x="3834096" y="2724183"/>
            <a:ext cx="491031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kern="600" dirty="0">
                <a:latin typeface="Times New Roman" panose="02020603050405020304" pitchFamily="18" charset="0"/>
              </a:rPr>
              <a:t>Types of Acetogenesis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5405C0D7-2E82-4713-B6C3-F2880C44472E}"/>
              </a:ext>
            </a:extLst>
          </p:cNvPr>
          <p:cNvSpPr/>
          <p:nvPr/>
        </p:nvSpPr>
        <p:spPr>
          <a:xfrm>
            <a:off x="6795322" y="4652517"/>
            <a:ext cx="3528121" cy="1103724"/>
          </a:xfrm>
          <a:prstGeom prst="flowChartAlternateProcess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</a:rPr>
              <a:t>Syntrophic Acetogenesis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A6DC9EDB-5073-4DDB-B3AC-EF5E1DB2D3A8}"/>
              </a:ext>
            </a:extLst>
          </p:cNvPr>
          <p:cNvSpPr/>
          <p:nvPr/>
        </p:nvSpPr>
        <p:spPr>
          <a:xfrm>
            <a:off x="1868558" y="4652517"/>
            <a:ext cx="3528121" cy="1103723"/>
          </a:xfrm>
          <a:prstGeom prst="flowChartAlternateProcess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</a:rPr>
              <a:t>Homo acetogenesis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96B565-4B06-44AC-A2FC-6846692B57BC}"/>
              </a:ext>
            </a:extLst>
          </p:cNvPr>
          <p:cNvCxnSpPr>
            <a:cxnSpLocks/>
          </p:cNvCxnSpPr>
          <p:nvPr/>
        </p:nvCxnSpPr>
        <p:spPr>
          <a:xfrm flipH="1">
            <a:off x="4641900" y="3370514"/>
            <a:ext cx="1454100" cy="11037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B2C5EA-360C-4FF0-8FA4-8681E64C7B28}"/>
              </a:ext>
            </a:extLst>
          </p:cNvPr>
          <p:cNvCxnSpPr>
            <a:cxnSpLocks/>
          </p:cNvCxnSpPr>
          <p:nvPr/>
        </p:nvCxnSpPr>
        <p:spPr>
          <a:xfrm>
            <a:off x="6096000" y="3370514"/>
            <a:ext cx="1762539" cy="11037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EF710DC9-4489-43CB-931C-401CC4D27573}"/>
              </a:ext>
            </a:extLst>
          </p:cNvPr>
          <p:cNvSpPr txBox="1">
            <a:spLocks/>
          </p:cNvSpPr>
          <p:nvPr/>
        </p:nvSpPr>
        <p:spPr>
          <a:xfrm>
            <a:off x="1981200" y="116633"/>
            <a:ext cx="8229600" cy="671799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rtl="0"/>
            <a:r>
              <a:rPr lang="en-US" sz="40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Anaerobic Digestion:</a:t>
            </a:r>
            <a:endParaRPr lang="ar-OM" sz="40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01EDE2-BF0E-444C-B2B2-CA423B5AE6FB}"/>
              </a:ext>
            </a:extLst>
          </p:cNvPr>
          <p:cNvSpPr txBox="1"/>
          <p:nvPr/>
        </p:nvSpPr>
        <p:spPr>
          <a:xfrm>
            <a:off x="1415480" y="1089862"/>
            <a:ext cx="322642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kern="600" dirty="0">
                <a:latin typeface="Times New Roman" panose="02020603050405020304" pitchFamily="18" charset="0"/>
              </a:rPr>
              <a:t>Acetogenesis</a:t>
            </a:r>
            <a:endParaRPr lang="ar-EG" sz="3600" kern="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67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CCB0A9-C713-4EED-824C-1A4E2E6CDDF1}"/>
              </a:ext>
            </a:extLst>
          </p:cNvPr>
          <p:cNvSpPr/>
          <p:nvPr/>
        </p:nvSpPr>
        <p:spPr>
          <a:xfrm>
            <a:off x="1389523" y="1084366"/>
            <a:ext cx="379661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indent="-571500">
              <a:buFont typeface="Wingdings" panose="05000000000000000000" pitchFamily="2" charset="2"/>
              <a:buChar char="q"/>
            </a:pPr>
            <a:r>
              <a:rPr lang="en-US" sz="3600" kern="600" dirty="0">
                <a:latin typeface="Times New Roman" panose="02020603050405020304" pitchFamily="18" charset="0"/>
              </a:rPr>
              <a:t>Methanogenesis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FF49E8A-70AA-4533-9778-45D346982E22}"/>
                  </a:ext>
                </a:extLst>
              </p:cNvPr>
              <p:cNvSpPr/>
              <p:nvPr/>
            </p:nvSpPr>
            <p:spPr>
              <a:xfrm>
                <a:off x="320893" y="2022836"/>
                <a:ext cx="4292795" cy="189872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sz="2500" kern="600" dirty="0">
                    <a:latin typeface="Times New Roman" panose="02020603050405020304" pitchFamily="18" charset="0"/>
                  </a:rPr>
                  <a:t>This last step aims to convert resultant materials of acetogenesis 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kern="600" dirty="0">
                        <a:latin typeface="Cambria Math" panose="02040503050406030204" pitchFamily="18" charset="0"/>
                      </a:rPr>
                      <m:t>C</m:t>
                    </m:r>
                    <m:sSub>
                      <m:sSubPr>
                        <m:ctrlPr>
                          <a:rPr lang="en-US" sz="2500" i="1" kern="600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kern="600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kern="600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500" kern="600" dirty="0">
                    <a:latin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kern="600" dirty="0">
                        <a:latin typeface="Cambria Math" panose="02040503050406030204" pitchFamily="18" charset="0"/>
                      </a:rPr>
                      <m:t>C</m:t>
                    </m:r>
                    <m:sSub>
                      <m:sSubPr>
                        <m:ctrlPr>
                          <a:rPr lang="en-US" sz="2500" i="1" kern="600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 kern="600" dirty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500" i="1" kern="6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500" kern="6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FF49E8A-70AA-4533-9778-45D346982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93" y="2022836"/>
                <a:ext cx="4292795" cy="1898725"/>
              </a:xfrm>
              <a:prstGeom prst="rect">
                <a:avLst/>
              </a:prstGeom>
              <a:blipFill>
                <a:blip r:embed="rId2"/>
                <a:stretch>
                  <a:fillRect l="-2131" t="-965" b="-6752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5972CED-7098-42A3-8820-7FFB986F7011}"/>
              </a:ext>
            </a:extLst>
          </p:cNvPr>
          <p:cNvSpPr/>
          <p:nvPr/>
        </p:nvSpPr>
        <p:spPr>
          <a:xfrm>
            <a:off x="231009" y="4401978"/>
            <a:ext cx="523611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indent="-571500">
              <a:buFont typeface="Wingdings" panose="05000000000000000000" pitchFamily="2" charset="2"/>
              <a:buChar char="q"/>
            </a:pPr>
            <a:r>
              <a:rPr lang="en-US" sz="3600" kern="600" dirty="0">
                <a:latin typeface="Times New Roman" panose="02020603050405020304" pitchFamily="18" charset="0"/>
              </a:rPr>
              <a:t>Methanogenesis process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1DFA52-D9AE-4DCD-976F-117902A79D3D}"/>
              </a:ext>
            </a:extLst>
          </p:cNvPr>
          <p:cNvSpPr txBox="1">
            <a:spLocks/>
          </p:cNvSpPr>
          <p:nvPr/>
        </p:nvSpPr>
        <p:spPr>
          <a:xfrm>
            <a:off x="1981200" y="124534"/>
            <a:ext cx="8229600" cy="671799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rtl="0"/>
            <a:r>
              <a:rPr lang="en-US" sz="40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Anaerobic Digestion:</a:t>
            </a:r>
            <a:endParaRPr lang="ar-OM" sz="40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3">
                <a:extLst>
                  <a:ext uri="{FF2B5EF4-FFF2-40B4-BE49-F238E27FC236}">
                    <a16:creationId xmlns:a16="http://schemas.microsoft.com/office/drawing/2014/main" id="{E1C1F7A1-70A0-40CB-9480-E6094206CC8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8785952"/>
                  </p:ext>
                </p:extLst>
              </p:nvPr>
            </p:nvGraphicFramePr>
            <p:xfrm>
              <a:off x="4348221" y="2058021"/>
              <a:ext cx="7673410" cy="2429433"/>
            </p:xfrm>
            <a:graphic>
              <a:graphicData uri="http://schemas.openxmlformats.org/drawingml/2006/table">
                <a:tbl>
                  <a:tblPr rtl="1" firstRow="1" bandRow="1">
                    <a:tableStyleId>{BC89EF96-8CEA-46FF-86C4-4CE0E7609802}</a:tableStyleId>
                  </a:tblPr>
                  <a:tblGrid>
                    <a:gridCol w="19341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2527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48650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869542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2500" b="0" i="0" kern="600" baseline="0" smtClean="0">
                                  <a:effectLst/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m:rPr>
                                  <m:sty m:val="p"/>
                                </m:rPr>
                                <a:rPr lang="en-US" sz="2500" b="0" i="0" kern="600" baseline="0" smtClean="0">
                                  <a:effectLst/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oMath>
                          </a14:m>
                          <a:r>
                            <a:rPr lang="en-US" sz="2500" b="0" i="0" kern="600" baseline="0" dirty="0">
                              <a:effectLst/>
                              <a:latin typeface="Times New Roman" panose="02020603050405020304" pitchFamily="18" charset="0"/>
                            </a:rPr>
                            <a:t> (kJ/mole)</a:t>
                          </a:r>
                          <a:endParaRPr lang="en-US" sz="2500" b="0" i="0" kern="600" baseline="0" dirty="0">
                            <a:effectLst/>
                            <a:latin typeface="Times New Roman" panose="02020603050405020304" pitchFamily="18" charset="0"/>
                            <a:ea typeface="Calibri"/>
                            <a:cs typeface="Arial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500" b="0" i="0" kern="600" baseline="0" dirty="0">
                              <a:effectLst/>
                              <a:latin typeface="Times New Roman" panose="02020603050405020304" pitchFamily="18" charset="0"/>
                            </a:rPr>
                            <a:t>Reactions                </a:t>
                          </a:r>
                          <a:endParaRPr lang="en-US" sz="2500" b="0" i="0" kern="600" baseline="0" dirty="0">
                            <a:solidFill>
                              <a:srgbClr val="FFFFFF"/>
                            </a:solidFill>
                            <a:effectLst/>
                            <a:latin typeface="Times New Roman" panose="02020603050405020304" pitchFamily="18" charset="0"/>
                            <a:cs typeface="Arial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500" b="0" i="0" kern="600" baseline="0" dirty="0">
                              <a:effectLst/>
                              <a:latin typeface="Times New Roman" panose="02020603050405020304" pitchFamily="18" charset="0"/>
                            </a:rPr>
                            <a:t>Name                </a:t>
                          </a:r>
                          <a:endParaRPr lang="en-US" sz="2500" b="0" i="0" kern="600" baseline="0" dirty="0">
                            <a:solidFill>
                              <a:srgbClr val="FFFFFF"/>
                            </a:solidFill>
                            <a:effectLst/>
                            <a:latin typeface="Times New Roman" panose="02020603050405020304" pitchFamily="18" charset="0"/>
                            <a:cs typeface="Arial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53949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500" b="0" i="0" kern="600" baseline="0" dirty="0">
                              <a:effectLst/>
                              <a:latin typeface="Times New Roman" panose="02020603050405020304" pitchFamily="18" charset="0"/>
                            </a:rPr>
                            <a:t>-31</a:t>
                          </a:r>
                          <a:endParaRPr lang="en-US" sz="2500" b="0" i="0" kern="600" baseline="0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Calibri"/>
                            <a:cs typeface="Arial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457200" algn="ctr" rtl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500" b="0" i="1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5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</m:t>
                                    </m:r>
                                  </m:e>
                                  <m:sub>
                                    <m:r>
                                      <a:rPr lang="en-US" sz="25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5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sSub>
                                  <m:sSubPr>
                                    <m:ctrlPr>
                                      <a:rPr lang="en-US" sz="25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5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5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box>
                                  <m:boxPr>
                                    <m:ctrlPr>
                                      <a:rPr lang="en-US" sz="25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groupChr>
                                      <m:groupChrPr>
                                        <m:chr m:val="→"/>
                                        <m:vertJc m:val="bot"/>
                                        <m:ctrlPr>
                                          <a:rPr lang="en-US" sz="2500" b="0" i="1" kern="600" baseline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groupChrPr>
                                      <m:e>
                                        <m:r>
                                          <a:rPr lang="en-US" sz="2500" b="0" i="0" kern="600" baseline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groupChr>
                                  </m:e>
                                </m:box>
                                <m:sSub>
                                  <m:sSubPr>
                                    <m:ctrlPr>
                                      <a:rPr lang="en-US" sz="25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5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CH</m:t>
                                    </m:r>
                                  </m:e>
                                  <m:sub>
                                    <m:r>
                                      <a:rPr lang="en-US" sz="25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5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sSub>
                                  <m:sSubPr>
                                    <m:ctrlPr>
                                      <a:rPr lang="en-US" sz="25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5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5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5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oMath>
                            </m:oMathPara>
                          </a14:m>
                          <a:endParaRPr lang="en-US" sz="2500" b="0" i="0" kern="600" baseline="0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Calibri"/>
                            <a:cs typeface="Arial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500" b="0" i="0" kern="600" baseline="0" dirty="0">
                              <a:effectLst/>
                              <a:latin typeface="Times New Roman" panose="02020603050405020304" pitchFamily="18" charset="0"/>
                            </a:rPr>
                            <a:t>Acetotrophic</a:t>
                          </a:r>
                          <a:endParaRPr lang="en-US" sz="2500" b="0" i="0" kern="600" baseline="0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Calibri"/>
                            <a:cs typeface="Arial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53949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500" b="0" i="0" kern="600" baseline="0" dirty="0">
                              <a:effectLst/>
                              <a:latin typeface="Times New Roman" panose="02020603050405020304" pitchFamily="18" charset="0"/>
                            </a:rPr>
                            <a:t>-131</a:t>
                          </a:r>
                          <a:endParaRPr lang="en-US" sz="2500" b="0" i="0" kern="600" baseline="0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Calibri"/>
                            <a:cs typeface="Arial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5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5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5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5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5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CHOO</m:t>
                                </m:r>
                                <m:box>
                                  <m:boxPr>
                                    <m:ctrlPr>
                                      <a:rPr lang="en-US" sz="25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groupChr>
                                      <m:groupChrPr>
                                        <m:chr m:val="→"/>
                                        <m:vertJc m:val="bot"/>
                                        <m:ctrlPr>
                                          <a:rPr lang="en-US" sz="2500" b="0" i="1" kern="600" baseline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groupChrPr>
                                      <m:e>
                                        <m:r>
                                          <a:rPr lang="en-US" sz="2500" b="0" i="0" kern="600" baseline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groupChr>
                                  </m:e>
                                </m:box>
                                <m:r>
                                  <m:rPr>
                                    <m:sty m:val="p"/>
                                  </m:rPr>
                                  <a:rPr lang="en-US" sz="25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5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5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5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5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500" b="0" i="0" kern="60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500" b="0" i="1" kern="6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5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a:rPr lang="en-US" sz="2500" b="0" i="0" kern="60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b="0" i="0" kern="600" baseline="0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Calibri"/>
                            <a:cs typeface="Arial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500" b="0" i="0" kern="600" baseline="0" dirty="0">
                              <a:effectLst/>
                              <a:latin typeface="Times New Roman" panose="02020603050405020304" pitchFamily="18" charset="0"/>
                            </a:rPr>
                            <a:t>Hydrogenotrophic</a:t>
                          </a:r>
                          <a:endParaRPr lang="en-US" sz="2500" b="0" i="0" kern="600" baseline="0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Calibri"/>
                            <a:cs typeface="Arial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3">
                <a:extLst>
                  <a:ext uri="{FF2B5EF4-FFF2-40B4-BE49-F238E27FC236}">
                    <a16:creationId xmlns:a16="http://schemas.microsoft.com/office/drawing/2014/main" id="{E1C1F7A1-70A0-40CB-9480-E6094206CC8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8785952"/>
                  </p:ext>
                </p:extLst>
              </p:nvPr>
            </p:nvGraphicFramePr>
            <p:xfrm>
              <a:off x="4348221" y="2058021"/>
              <a:ext cx="7673410" cy="2429433"/>
            </p:xfrm>
            <a:graphic>
              <a:graphicData uri="http://schemas.openxmlformats.org/drawingml/2006/table">
                <a:tbl>
                  <a:tblPr rtl="1" firstRow="1" bandRow="1">
                    <a:tableStyleId>{BC89EF96-8CEA-46FF-86C4-4CE0E7609802}</a:tableStyleId>
                  </a:tblPr>
                  <a:tblGrid>
                    <a:gridCol w="19341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2527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48650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869542">
                    <a:tc>
                      <a:txBody>
                        <a:bodyPr/>
                        <a:lstStyle/>
                        <a:p>
                          <a:endParaRPr lang="ar-EG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14" t="-699" r="-297170" b="-1811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500" b="0" i="0" kern="600" baseline="0" dirty="0">
                              <a:effectLst/>
                              <a:latin typeface="Times New Roman" panose="02020603050405020304" pitchFamily="18" charset="0"/>
                            </a:rPr>
                            <a:t>Reactions                </a:t>
                          </a:r>
                          <a:endParaRPr lang="en-US" sz="2500" b="0" i="0" kern="600" baseline="0" dirty="0">
                            <a:solidFill>
                              <a:srgbClr val="FFFFFF"/>
                            </a:solidFill>
                            <a:effectLst/>
                            <a:latin typeface="Times New Roman" panose="02020603050405020304" pitchFamily="18" charset="0"/>
                            <a:cs typeface="Arial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500" b="0" i="0" kern="600" baseline="0" dirty="0">
                              <a:effectLst/>
                              <a:latin typeface="Times New Roman" panose="02020603050405020304" pitchFamily="18" charset="0"/>
                            </a:rPr>
                            <a:t>Name                </a:t>
                          </a:r>
                          <a:endParaRPr lang="en-US" sz="2500" b="0" i="0" kern="600" baseline="0" dirty="0">
                            <a:solidFill>
                              <a:srgbClr val="FFFFFF"/>
                            </a:solidFill>
                            <a:effectLst/>
                            <a:latin typeface="Times New Roman" panose="02020603050405020304" pitchFamily="18" charset="0"/>
                            <a:cs typeface="Arial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05942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500" b="0" i="0" kern="600" baseline="0" dirty="0">
                              <a:effectLst/>
                              <a:latin typeface="Times New Roman" panose="02020603050405020304" pitchFamily="18" charset="0"/>
                            </a:rPr>
                            <a:t>-31</a:t>
                          </a:r>
                          <a:endParaRPr lang="en-US" sz="2500" b="0" i="0" kern="600" baseline="0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Calibri"/>
                            <a:cs typeface="Arial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ar-EG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59738" t="-108271" r="-76966" b="-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500" b="0" i="0" kern="600" baseline="0" dirty="0">
                              <a:effectLst/>
                              <a:latin typeface="Times New Roman" panose="02020603050405020304" pitchFamily="18" charset="0"/>
                            </a:rPr>
                            <a:t>Acetotrophic</a:t>
                          </a:r>
                          <a:endParaRPr lang="en-US" sz="2500" b="0" i="0" kern="600" baseline="0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Calibri"/>
                            <a:cs typeface="Arial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53949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500" b="0" i="0" kern="600" baseline="0" dirty="0">
                              <a:effectLst/>
                              <a:latin typeface="Times New Roman" panose="02020603050405020304" pitchFamily="18" charset="0"/>
                            </a:rPr>
                            <a:t>-131</a:t>
                          </a:r>
                          <a:endParaRPr lang="en-US" sz="2500" b="0" i="0" kern="600" baseline="0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Calibri"/>
                            <a:cs typeface="Arial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ar-EG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59738" t="-223387" r="-76966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500" b="0" i="0" kern="600" baseline="0" dirty="0">
                              <a:effectLst/>
                              <a:latin typeface="Times New Roman" panose="02020603050405020304" pitchFamily="18" charset="0"/>
                            </a:rPr>
                            <a:t>Hydrogenotrophic</a:t>
                          </a:r>
                          <a:endParaRPr lang="en-US" sz="2500" b="0" i="0" kern="600" baseline="0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Calibri"/>
                            <a:cs typeface="Arial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BBC3730-A772-4075-83B0-A2808ED7694E}"/>
              </a:ext>
            </a:extLst>
          </p:cNvPr>
          <p:cNvSpPr/>
          <p:nvPr/>
        </p:nvSpPr>
        <p:spPr>
          <a:xfrm>
            <a:off x="659547" y="5125977"/>
            <a:ext cx="52565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457200" algn="ctr">
              <a:buFont typeface="Wingdings" panose="05000000000000000000" pitchFamily="2" charset="2"/>
              <a:buChar char="Ø"/>
            </a:pPr>
            <a:r>
              <a:rPr lang="en-US" sz="3000" dirty="0">
                <a:ln w="0"/>
                <a:latin typeface="Times New Roman" panose="02020603050405020304" pitchFamily="18" charset="0"/>
                <a:cs typeface="+mj-cs"/>
              </a:rPr>
              <a:t>Acetotrophic Methanogenesis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69FE18-CE80-4508-B266-9D59B195C2BA}"/>
              </a:ext>
            </a:extLst>
          </p:cNvPr>
          <p:cNvSpPr/>
          <p:nvPr/>
        </p:nvSpPr>
        <p:spPr>
          <a:xfrm>
            <a:off x="659547" y="5836370"/>
            <a:ext cx="60676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457200" algn="ctr">
              <a:buFont typeface="Wingdings" panose="05000000000000000000" pitchFamily="2" charset="2"/>
              <a:buChar char="Ø"/>
            </a:pPr>
            <a:r>
              <a:rPr lang="en-US" sz="3000" dirty="0">
                <a:ln w="0"/>
                <a:latin typeface="Times New Roman" panose="02020603050405020304" pitchFamily="18" charset="0"/>
                <a:cs typeface="+mj-cs"/>
              </a:rPr>
              <a:t>Hydrogenotrophic Methanogenesis</a:t>
            </a:r>
          </a:p>
        </p:txBody>
      </p:sp>
    </p:spTree>
    <p:extLst>
      <p:ext uri="{BB962C8B-B14F-4D97-AF65-F5344CB8AC3E}">
        <p14:creationId xmlns:p14="http://schemas.microsoft.com/office/powerpoint/2010/main" val="50843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1323" y="893956"/>
            <a:ext cx="5716024" cy="674642"/>
          </a:xfrm>
        </p:spPr>
        <p:txBody>
          <a:bodyPr>
            <a:noAutofit/>
          </a:bodyPr>
          <a:lstStyle/>
          <a:p>
            <a:pPr indent="-571500" algn="l" defTabSz="457200">
              <a:buFont typeface="Wingdings" panose="05000000000000000000" pitchFamily="2" charset="2"/>
              <a:buChar char="q"/>
            </a:pPr>
            <a:r>
              <a:rPr lang="en-US" sz="3600" kern="600" cap="none" dirty="0">
                <a:latin typeface="Times New Roman" panose="02020603050405020304" pitchFamily="18" charset="0"/>
                <a:ea typeface="+mn-ea"/>
                <a:cs typeface="+mn-cs"/>
              </a:rPr>
              <a:t>History of UASB Reactor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3046" y="1800224"/>
            <a:ext cx="6063176" cy="3979069"/>
          </a:xfrm>
        </p:spPr>
        <p:txBody>
          <a:bodyPr>
            <a:noAutofit/>
          </a:bodyPr>
          <a:lstStyle/>
          <a:p>
            <a:pPr marL="457200" indent="-457200" algn="l" defTabSz="45720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sz="2500" cap="none" dirty="0">
                <a:latin typeface="Times New Roman" panose="02020603050405020304" pitchFamily="18" charset="0"/>
              </a:rPr>
              <a:t>Before 1970s</a:t>
            </a:r>
            <a:r>
              <a:rPr lang="ar-EG" sz="2500" cap="none" dirty="0">
                <a:latin typeface="Times New Roman" panose="02020603050405020304" pitchFamily="18" charset="0"/>
              </a:rPr>
              <a:t>,</a:t>
            </a:r>
            <a:r>
              <a:rPr lang="en-US" sz="2500" cap="none" dirty="0">
                <a:latin typeface="Times New Roman" panose="02020603050405020304" pitchFamily="18" charset="0"/>
              </a:rPr>
              <a:t> we used to use aerobic reactor in wastewater treatment.</a:t>
            </a:r>
          </a:p>
          <a:p>
            <a:pPr marL="457200" indent="-457200" algn="l" defTabSz="45720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sz="2500" cap="none" dirty="0">
                <a:latin typeface="Times New Roman" panose="02020603050405020304" pitchFamily="18" charset="0"/>
              </a:rPr>
              <a:t>UASB reactor began to be used after increasing at the price of the raw oil and after Letting’s exploratory trip in 1979s.</a:t>
            </a:r>
          </a:p>
          <a:p>
            <a:pPr marL="457200" indent="-457200" algn="l" defTabSz="45720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sz="2500" cap="none" dirty="0">
                <a:latin typeface="Times New Roman" panose="02020603050405020304" pitchFamily="18" charset="0"/>
              </a:rPr>
              <a:t>The importance of granules formation.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C9A34E-250E-400B-AC95-D4977AD44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659" y="2400301"/>
            <a:ext cx="3597500" cy="2858691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02FFC6-0B15-42FB-AC7F-1FA9327B358E}"/>
              </a:ext>
            </a:extLst>
          </p:cNvPr>
          <p:cNvSpPr txBox="1">
            <a:spLocks/>
          </p:cNvSpPr>
          <p:nvPr/>
        </p:nvSpPr>
        <p:spPr>
          <a:xfrm>
            <a:off x="2667000" y="109130"/>
            <a:ext cx="6858000" cy="674643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defTabSz="914400" rtl="1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UASB Reactor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0F13D-E26D-460B-B1D2-2A58B9231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347" y="1678781"/>
            <a:ext cx="3593306" cy="397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824" y="1089796"/>
            <a:ext cx="7886700" cy="674643"/>
          </a:xfrm>
        </p:spPr>
        <p:txBody>
          <a:bodyPr>
            <a:normAutofit/>
          </a:bodyPr>
          <a:lstStyle/>
          <a:p>
            <a:pPr indent="-571500" algn="l" defTabSz="457200">
              <a:buFont typeface="Wingdings" panose="05000000000000000000" pitchFamily="2" charset="2"/>
              <a:buChar char="q"/>
            </a:pPr>
            <a:r>
              <a:rPr lang="en-US" sz="3600" kern="600" cap="none" dirty="0">
                <a:latin typeface="Times New Roman" panose="02020603050405020304" pitchFamily="18" charset="0"/>
                <a:ea typeface="+mn-ea"/>
                <a:cs typeface="+mn-cs"/>
              </a:rPr>
              <a:t>Factors that effect on the efficiency: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091" y="1965647"/>
            <a:ext cx="9440371" cy="1738616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12000" dirty="0">
                <a:solidFill>
                  <a:srgbClr val="FF0000"/>
                </a:solidFill>
                <a:latin typeface="Times New Roman" panose="02020603050405020304" pitchFamily="18" charset="0"/>
              </a:rPr>
              <a:t>1- </a:t>
            </a:r>
            <a:r>
              <a:rPr lang="en-US" sz="12000" cap="none" dirty="0">
                <a:solidFill>
                  <a:srgbClr val="FF0000"/>
                </a:solidFill>
                <a:latin typeface="Times New Roman" panose="02020603050405020304" pitchFamily="18" charset="0"/>
              </a:rPr>
              <a:t>pH</a:t>
            </a:r>
            <a:endParaRPr lang="en-US" sz="1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457200" indent="-457200" algn="l" defTabSz="45720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sz="10000" kern="600" cap="none" dirty="0">
                <a:solidFill>
                  <a:schemeClr val="tx1"/>
                </a:solidFill>
                <a:latin typeface="Times New Roman" panose="02020603050405020304" pitchFamily="18" charset="0"/>
              </a:rPr>
              <a:t>There is three types of bacteria, each one has different value of pH</a:t>
            </a:r>
          </a:p>
          <a:p>
            <a:pPr marL="457200" indent="-457200" algn="l" defTabSz="45720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sz="10000" kern="600" cap="none" dirty="0">
                <a:solidFill>
                  <a:schemeClr val="tx1"/>
                </a:solidFill>
                <a:latin typeface="Times New Roman" panose="02020603050405020304" pitchFamily="18" charset="0"/>
              </a:rPr>
              <a:t>We have to save the real value of PH from 6 to 8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303E8B-3E3E-47F8-9497-E486DB2F26E6}"/>
              </a:ext>
            </a:extLst>
          </p:cNvPr>
          <p:cNvSpPr txBox="1">
            <a:spLocks/>
          </p:cNvSpPr>
          <p:nvPr/>
        </p:nvSpPr>
        <p:spPr>
          <a:xfrm>
            <a:off x="211824" y="4556354"/>
            <a:ext cx="9440370" cy="173861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700" dirty="0">
                <a:solidFill>
                  <a:srgbClr val="FF0000"/>
                </a:solidFill>
              </a:rPr>
              <a:t>2- </a:t>
            </a:r>
            <a:r>
              <a:rPr lang="en-US" sz="3000" dirty="0">
                <a:solidFill>
                  <a:srgbClr val="FF0000"/>
                </a:solidFill>
                <a:latin typeface="Times New Roman" panose="02020603050405020304" pitchFamily="18" charset="0"/>
              </a:rPr>
              <a:t>Temperature</a:t>
            </a:r>
          </a:p>
          <a:p>
            <a:pPr marL="457200" indent="-457200" algn="l" defTabSz="457200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500" kern="600" dirty="0">
                <a:latin typeface="Times New Roman" panose="02020603050405020304" pitchFamily="18" charset="0"/>
              </a:rPr>
              <a:t>The reactor can do its work at temperature (37 to 55 C )</a:t>
            </a:r>
          </a:p>
          <a:p>
            <a:pPr marL="457200" indent="-457200" algn="l" defTabSz="457200">
              <a:lnSpc>
                <a:spcPct val="13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500" kern="600" dirty="0">
                <a:latin typeface="Times New Roman" panose="02020603050405020304" pitchFamily="18" charset="0"/>
              </a:rPr>
              <a:t>Any change of this temperature can cause a lot of damage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BA6B57-8279-4FFE-81D5-E91A00A13F91}"/>
              </a:ext>
            </a:extLst>
          </p:cNvPr>
          <p:cNvSpPr txBox="1">
            <a:spLocks/>
          </p:cNvSpPr>
          <p:nvPr/>
        </p:nvSpPr>
        <p:spPr>
          <a:xfrm>
            <a:off x="2667000" y="90062"/>
            <a:ext cx="6858000" cy="674643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defTabSz="914400" rtl="1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5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UASB Reactor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6356B9-79DD-49B9-AFA6-D96E30A04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781" y="1817836"/>
            <a:ext cx="3190582" cy="22678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1E5668-2887-48F1-8A2B-9B9784D8C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663" y="4723064"/>
            <a:ext cx="1713599" cy="16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1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27228-3824-4EF8-9357-EEE9774C71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Wastewater Treatment</a:t>
            </a:r>
          </a:p>
        </p:txBody>
      </p:sp>
      <p:pic>
        <p:nvPicPr>
          <p:cNvPr id="4" name="Picture 6" descr="ÙØªÙØ¬Ø© Ø¨Ø­Ø« Ø§ÙØµÙØ± Ø¹Ù âªSystems and biomedical engineering cairo university logoâ¬â">
            <a:extLst>
              <a:ext uri="{FF2B5EF4-FFF2-40B4-BE49-F238E27FC236}">
                <a16:creationId xmlns:a16="http://schemas.microsoft.com/office/drawing/2014/main" id="{07798102-3BD8-4D18-823A-9921AC80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167" y="315751"/>
            <a:ext cx="3808074" cy="126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ÙØªÙØ¬Ø© Ø¨Ø­Ø« Ø§ÙØµÙØ± Ø¹Ù ÙÙØ¬Ù ÙÙØ¯Ø³Ø© Ø§ÙÙØ§ÙØ±Ø©">
            <a:extLst>
              <a:ext uri="{FF2B5EF4-FFF2-40B4-BE49-F238E27FC236}">
                <a16:creationId xmlns:a16="http://schemas.microsoft.com/office/drawing/2014/main" id="{3566EA1D-997B-4F10-9222-0C67B5ED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257" y="221701"/>
            <a:ext cx="2312084" cy="144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65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276" y="3902617"/>
            <a:ext cx="11066586" cy="2441911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2000" dirty="0">
                <a:solidFill>
                  <a:srgbClr val="FF0000"/>
                </a:solidFill>
                <a:latin typeface="Times New Roman" panose="02020603050405020304" pitchFamily="18" charset="0"/>
              </a:rPr>
              <a:t>4- </a:t>
            </a:r>
            <a:r>
              <a:rPr lang="en-US" sz="12000" cap="none" dirty="0">
                <a:solidFill>
                  <a:srgbClr val="FF0000"/>
                </a:solidFill>
                <a:latin typeface="Times New Roman" panose="02020603050405020304" pitchFamily="18" charset="0"/>
              </a:rPr>
              <a:t>Organic Loading Rate</a:t>
            </a:r>
            <a:r>
              <a:rPr lang="en-US" sz="12000" dirty="0">
                <a:solidFill>
                  <a:srgbClr val="FF0000"/>
                </a:solidFill>
                <a:latin typeface="Times New Roman" panose="02020603050405020304" pitchFamily="18" charset="0"/>
              </a:rPr>
              <a:t> (OLR)</a:t>
            </a:r>
          </a:p>
          <a:p>
            <a:pPr marL="457200" indent="-457200" defTabSz="45720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sz="10000" kern="600" cap="none" dirty="0">
                <a:latin typeface="Times New Roman" panose="02020603050405020304" pitchFamily="18" charset="0"/>
              </a:rPr>
              <a:t>It is the amount of organic matter per day with respect to cross-section area of the reactor</a:t>
            </a:r>
          </a:p>
          <a:p>
            <a:pPr marL="457200" indent="-457200" defTabSz="45720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sz="10000" kern="600" cap="none" dirty="0">
                <a:latin typeface="Times New Roman" panose="02020603050405020304" pitchFamily="18" charset="0"/>
              </a:rPr>
              <a:t>The more OLR is in the reactor the faster performing of microorganisms, decreasing the amount of cod up-to (80%),and removing a lot of sludge</a:t>
            </a:r>
            <a:endParaRPr lang="en-US" sz="10000" kern="600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3049785-7318-42D2-ADC3-74C4F1E74F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276" y="1829806"/>
                <a:ext cx="11441724" cy="1894746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 fontScale="2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chemeClr val="tx1"/>
                  </a:buClr>
                  <a:buNone/>
                </a:pPr>
                <a:r>
                  <a:rPr lang="en-US" sz="120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3- Hydraulic Retention Time  </a:t>
                </a:r>
                <a:r>
                  <a:rPr lang="en-US" sz="12000" cap="all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(HRT)</a:t>
                </a:r>
              </a:p>
              <a:p>
                <a:pPr marL="457200" indent="-457200" defTabSz="457200">
                  <a:lnSpc>
                    <a:spcPct val="14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sz="10000" kern="600" dirty="0">
                    <a:latin typeface="Times New Roman" panose="02020603050405020304" pitchFamily="18" charset="0"/>
                  </a:rPr>
                  <a:t>It is the relation between water up-flow rate (Q) and water volume (V) is : </a:t>
                </a:r>
                <a14:m>
                  <m:oMath xmlns:m="http://schemas.openxmlformats.org/officeDocument/2006/math">
                    <m:r>
                      <a:rPr lang="en-US" sz="10000" b="0" i="0" kern="60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10000" i="1" kern="60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000" b="0" i="1" kern="600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10000" b="0" i="1" kern="600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  <m:r>
                      <a:rPr lang="en-US" sz="10000" b="0" i="1" kern="60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000" kern="600" dirty="0">
                  <a:latin typeface="Times New Roman" panose="02020603050405020304" pitchFamily="18" charset="0"/>
                </a:endParaRPr>
              </a:p>
              <a:p>
                <a:pPr marL="457200" indent="-457200" defTabSz="457200">
                  <a:lnSpc>
                    <a:spcPct val="14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sz="10000" kern="600" dirty="0">
                    <a:latin typeface="Times New Roman" panose="02020603050405020304" pitchFamily="18" charset="0"/>
                  </a:rPr>
                  <a:t>The time elapsed by the water inside the reactor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3049785-7318-42D2-ADC3-74C4F1E74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6" y="1829806"/>
                <a:ext cx="11441724" cy="1894746"/>
              </a:xfrm>
              <a:prstGeom prst="rect">
                <a:avLst/>
              </a:prstGeom>
              <a:blipFill>
                <a:blip r:embed="rId2"/>
                <a:stretch>
                  <a:fillRect l="-1438" t="-11576" b="-965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29B1D4F9-E236-4437-9421-AE5A5DB31039}"/>
              </a:ext>
            </a:extLst>
          </p:cNvPr>
          <p:cNvSpPr txBox="1">
            <a:spLocks/>
          </p:cNvSpPr>
          <p:nvPr/>
        </p:nvSpPr>
        <p:spPr>
          <a:xfrm>
            <a:off x="2667000" y="109130"/>
            <a:ext cx="6858000" cy="674643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defTabSz="914400" rtl="1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5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UASB Reactor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47F8D6-7F3D-4DA8-A498-56447C4ECFF2}"/>
              </a:ext>
            </a:extLst>
          </p:cNvPr>
          <p:cNvSpPr txBox="1">
            <a:spLocks/>
          </p:cNvSpPr>
          <p:nvPr/>
        </p:nvSpPr>
        <p:spPr>
          <a:xfrm>
            <a:off x="1300675" y="969468"/>
            <a:ext cx="7886700" cy="674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indent="-571500" algn="l" defTabSz="457200">
              <a:buFont typeface="Wingdings" panose="05000000000000000000" pitchFamily="2" charset="2"/>
              <a:buChar char="q"/>
            </a:pPr>
            <a:r>
              <a:rPr lang="en-US" kern="600" cap="none" dirty="0">
                <a:latin typeface="Times New Roman" panose="02020603050405020304" pitchFamily="18" charset="0"/>
                <a:ea typeface="+mn-ea"/>
                <a:cs typeface="+mn-cs"/>
              </a:rPr>
              <a:t>Factors that effect on the efficiency:</a:t>
            </a:r>
          </a:p>
        </p:txBody>
      </p:sp>
    </p:spTree>
    <p:extLst>
      <p:ext uri="{BB962C8B-B14F-4D97-AF65-F5344CB8AC3E}">
        <p14:creationId xmlns:p14="http://schemas.microsoft.com/office/powerpoint/2010/main" val="221740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BEC2DC-DCA7-4CFD-A3DB-E5C0F6311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858735-FF41-4239-8756-4FFAC08E262F}"/>
              </a:ext>
            </a:extLst>
          </p:cNvPr>
          <p:cNvSpPr txBox="1">
            <a:spLocks/>
          </p:cNvSpPr>
          <p:nvPr/>
        </p:nvSpPr>
        <p:spPr>
          <a:xfrm>
            <a:off x="2667000" y="109130"/>
            <a:ext cx="6858000" cy="674643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defTabSz="914400" rtl="1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5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UASB Reactor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EA27B5-0D90-4EC8-B742-A8A82029D165}"/>
              </a:ext>
            </a:extLst>
          </p:cNvPr>
          <p:cNvSpPr/>
          <p:nvPr/>
        </p:nvSpPr>
        <p:spPr>
          <a:xfrm>
            <a:off x="390659" y="1829806"/>
            <a:ext cx="10863495" cy="1888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70000"/>
              </a:lnSpc>
              <a:spcBef>
                <a:spcPts val="1000"/>
              </a:spcBef>
              <a:buClr>
                <a:schemeClr val="tx1"/>
              </a:buClr>
            </a:pPr>
            <a:r>
              <a:rPr lang="en-US" sz="3000" dirty="0">
                <a:solidFill>
                  <a:srgbClr val="FF0000"/>
                </a:solidFill>
                <a:latin typeface="Times New Roman" panose="02020603050405020304" pitchFamily="18" charset="0"/>
              </a:rPr>
              <a:t>5- Substrate</a:t>
            </a:r>
          </a:p>
          <a:p>
            <a:pPr marL="457200" indent="-457200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500" kern="600" dirty="0">
                <a:latin typeface="Times New Roman" panose="02020603050405020304" pitchFamily="18" charset="0"/>
              </a:rPr>
              <a:t>It is a nutrients and dissolved material which feeds the reactor to increase the efficiency. Scientists used UASB reactor for more benefits like</a:t>
            </a:r>
            <a:r>
              <a:rPr lang="en-US" sz="2500" kern="600" dirty="0">
                <a:latin typeface="Times New Roman" panose="02020603050405020304" pitchFamily="18" charset="0"/>
                <a:sym typeface="Wingdings" panose="05000000000000000000" pitchFamily="2" charset="2"/>
              </a:rPr>
              <a:t>: (vegetable oil industry , methanol , phenol compounds …. etc.)</a:t>
            </a:r>
            <a:endParaRPr lang="en-US" sz="2500" kern="600" dirty="0">
              <a:latin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67AE47-9157-4B80-8282-75A8BC55701A}"/>
              </a:ext>
            </a:extLst>
          </p:cNvPr>
          <p:cNvSpPr txBox="1">
            <a:spLocks/>
          </p:cNvSpPr>
          <p:nvPr/>
        </p:nvSpPr>
        <p:spPr>
          <a:xfrm>
            <a:off x="1300675" y="969468"/>
            <a:ext cx="7886700" cy="674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indent="-571500" algn="l" defTabSz="457200">
              <a:buFont typeface="Wingdings" panose="05000000000000000000" pitchFamily="2" charset="2"/>
              <a:buChar char="q"/>
            </a:pPr>
            <a:r>
              <a:rPr lang="en-US" kern="600" cap="none" dirty="0">
                <a:latin typeface="Times New Roman" panose="02020603050405020304" pitchFamily="18" charset="0"/>
                <a:ea typeface="+mn-ea"/>
                <a:cs typeface="+mn-cs"/>
              </a:rPr>
              <a:t>Factors that effect on the efficiency: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138B9A-0EAB-4B00-AF1C-A0F42683EFB7}"/>
              </a:ext>
            </a:extLst>
          </p:cNvPr>
          <p:cNvSpPr/>
          <p:nvPr/>
        </p:nvSpPr>
        <p:spPr>
          <a:xfrm>
            <a:off x="390659" y="3903967"/>
            <a:ext cx="3522118" cy="4248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70000"/>
              </a:lnSpc>
              <a:spcBef>
                <a:spcPts val="1000"/>
              </a:spcBef>
              <a:buClr>
                <a:schemeClr val="tx1"/>
              </a:buClr>
            </a:pPr>
            <a:r>
              <a:rPr lang="en-US" sz="3000" dirty="0">
                <a:solidFill>
                  <a:srgbClr val="FF0000"/>
                </a:solidFill>
                <a:latin typeface="Times New Roman" panose="02020603050405020304" pitchFamily="18" charset="0"/>
              </a:rPr>
              <a:t>6- Sludge Inoculation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83C845-EDC5-42A5-A5D4-E763BD397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612" y="3925884"/>
            <a:ext cx="4653526" cy="230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8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C48FB9B8-43FA-4A6B-A189-D256C6276301}"/>
              </a:ext>
            </a:extLst>
          </p:cNvPr>
          <p:cNvSpPr/>
          <p:nvPr/>
        </p:nvSpPr>
        <p:spPr>
          <a:xfrm>
            <a:off x="7396732" y="968173"/>
            <a:ext cx="3409121" cy="954157"/>
          </a:xfrm>
          <a:prstGeom prst="horizontalScroll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Advantages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96B662-F06D-46FC-B99D-FDC585BE0EBD}"/>
              </a:ext>
            </a:extLst>
          </p:cNvPr>
          <p:cNvSpPr/>
          <p:nvPr/>
        </p:nvSpPr>
        <p:spPr>
          <a:xfrm>
            <a:off x="1124534" y="968174"/>
            <a:ext cx="2963759" cy="11052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</a:rPr>
              <a:t> High reduction of BOD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872010-B56D-43D0-9507-DD4C1B0CD8FA}"/>
              </a:ext>
            </a:extLst>
          </p:cNvPr>
          <p:cNvCxnSpPr>
            <a:cxnSpLocks/>
          </p:cNvCxnSpPr>
          <p:nvPr/>
        </p:nvCxnSpPr>
        <p:spPr>
          <a:xfrm flipH="1">
            <a:off x="4203185" y="1468507"/>
            <a:ext cx="2963758" cy="264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47D27F-F01E-44A2-8D35-6F10ECAC4D82}"/>
              </a:ext>
            </a:extLst>
          </p:cNvPr>
          <p:cNvSpPr/>
          <p:nvPr/>
        </p:nvSpPr>
        <p:spPr>
          <a:xfrm>
            <a:off x="1124537" y="2381719"/>
            <a:ext cx="2963759" cy="12810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</a:rPr>
              <a:t>Can withstand high organic and hydraulic loading rates.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7BD136C-50C7-407C-B73A-E3305396DDA9}"/>
              </a:ext>
            </a:extLst>
          </p:cNvPr>
          <p:cNvSpPr/>
          <p:nvPr/>
        </p:nvSpPr>
        <p:spPr>
          <a:xfrm>
            <a:off x="1124533" y="5234745"/>
            <a:ext cx="2963760" cy="9553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</a:rPr>
              <a:t>Biogas can be used for energy.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A701444-D848-417D-9129-070BF2B3E69F}"/>
              </a:ext>
            </a:extLst>
          </p:cNvPr>
          <p:cNvSpPr/>
          <p:nvPr/>
        </p:nvSpPr>
        <p:spPr>
          <a:xfrm>
            <a:off x="1124535" y="3971059"/>
            <a:ext cx="2963760" cy="9553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</a:rPr>
              <a:t> Low sludge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E89D65-0020-4FD6-99D0-F53081E0E70A}"/>
              </a:ext>
            </a:extLst>
          </p:cNvPr>
          <p:cNvCxnSpPr>
            <a:cxnSpLocks/>
          </p:cNvCxnSpPr>
          <p:nvPr/>
        </p:nvCxnSpPr>
        <p:spPr>
          <a:xfrm flipH="1">
            <a:off x="4203185" y="1468508"/>
            <a:ext cx="2927731" cy="12281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62F8F0-D3C5-454B-9C02-9214662017C4}"/>
              </a:ext>
            </a:extLst>
          </p:cNvPr>
          <p:cNvCxnSpPr>
            <a:cxnSpLocks/>
          </p:cNvCxnSpPr>
          <p:nvPr/>
        </p:nvCxnSpPr>
        <p:spPr>
          <a:xfrm flipH="1">
            <a:off x="4203184" y="1462944"/>
            <a:ext cx="2963759" cy="24788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9664863-0303-4F03-BC95-165D39C3BF87}"/>
              </a:ext>
            </a:extLst>
          </p:cNvPr>
          <p:cNvCxnSpPr>
            <a:cxnSpLocks/>
          </p:cNvCxnSpPr>
          <p:nvPr/>
        </p:nvCxnSpPr>
        <p:spPr>
          <a:xfrm flipH="1">
            <a:off x="4203184" y="1497729"/>
            <a:ext cx="2963760" cy="3807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41DB12D3-165C-4DE0-A9A3-FB5FB9B98B4D}"/>
              </a:ext>
            </a:extLst>
          </p:cNvPr>
          <p:cNvSpPr txBox="1">
            <a:spLocks/>
          </p:cNvSpPr>
          <p:nvPr/>
        </p:nvSpPr>
        <p:spPr>
          <a:xfrm>
            <a:off x="2667000" y="109130"/>
            <a:ext cx="6858000" cy="674643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defTabSz="914400" rtl="1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5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UASB Reactor</a:t>
            </a:r>
          </a:p>
        </p:txBody>
      </p:sp>
    </p:spTree>
    <p:extLst>
      <p:ext uri="{BB962C8B-B14F-4D97-AF65-F5344CB8AC3E}">
        <p14:creationId xmlns:p14="http://schemas.microsoft.com/office/powerpoint/2010/main" val="298234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21A9D891-3E05-4377-AE56-D43EFC8CE551}"/>
              </a:ext>
            </a:extLst>
          </p:cNvPr>
          <p:cNvSpPr/>
          <p:nvPr/>
        </p:nvSpPr>
        <p:spPr>
          <a:xfrm>
            <a:off x="1319766" y="1366095"/>
            <a:ext cx="3049172" cy="913039"/>
          </a:xfrm>
          <a:prstGeom prst="horizontalScroll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Disadvantage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752AE7D-8A47-4A88-B049-E8657AC6FDC0}"/>
              </a:ext>
            </a:extLst>
          </p:cNvPr>
          <p:cNvSpPr/>
          <p:nvPr/>
        </p:nvSpPr>
        <p:spPr>
          <a:xfrm>
            <a:off x="1571169" y="4648026"/>
            <a:ext cx="3029728" cy="1832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</a:rPr>
              <a:t>Requires operation and maintenance by skilled personal; difficult to maintain proper hydraulic conditions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998B16-760F-4BC7-B793-5301236BC44F}"/>
              </a:ext>
            </a:extLst>
          </p:cNvPr>
          <p:cNvSpPr/>
          <p:nvPr/>
        </p:nvSpPr>
        <p:spPr>
          <a:xfrm>
            <a:off x="4889646" y="4648026"/>
            <a:ext cx="2627141" cy="1832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</a:rPr>
              <a:t>Effluent and sludge require further treatment and appropriate discharge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38204EC-5430-4479-BB51-58F70CBF7799}"/>
              </a:ext>
            </a:extLst>
          </p:cNvPr>
          <p:cNvSpPr/>
          <p:nvPr/>
        </p:nvSpPr>
        <p:spPr>
          <a:xfrm>
            <a:off x="7791157" y="4292615"/>
            <a:ext cx="4069916" cy="7949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</a:rPr>
              <a:t>Not all parts and materials may be locally available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97364E9-3521-4C7D-9849-D74593E33D90}"/>
              </a:ext>
            </a:extLst>
          </p:cNvPr>
          <p:cNvSpPr/>
          <p:nvPr/>
        </p:nvSpPr>
        <p:spPr>
          <a:xfrm>
            <a:off x="7791157" y="3341362"/>
            <a:ext cx="4069916" cy="76944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</a:rPr>
              <a:t>A constant source of electricity is required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51B3A3B-6A7E-46FC-A627-2F9895A354FE}"/>
              </a:ext>
            </a:extLst>
          </p:cNvPr>
          <p:cNvSpPr/>
          <p:nvPr/>
        </p:nvSpPr>
        <p:spPr>
          <a:xfrm>
            <a:off x="7791157" y="2390110"/>
            <a:ext cx="4069916" cy="76944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</a:rPr>
              <a:t>Long start-up time to work at full capacity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7111736-12F8-4377-8310-D03C8D68B63D}"/>
              </a:ext>
            </a:extLst>
          </p:cNvPr>
          <p:cNvSpPr/>
          <p:nvPr/>
        </p:nvSpPr>
        <p:spPr>
          <a:xfrm>
            <a:off x="7791158" y="976304"/>
            <a:ext cx="4069916" cy="12319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</a:rPr>
              <a:t>Treatment may be unstable with variable hydraulic and organic loads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C0C0FA-7A0F-4828-A89B-F8D3C14199E0}"/>
              </a:ext>
            </a:extLst>
          </p:cNvPr>
          <p:cNvCxnSpPr>
            <a:cxnSpLocks/>
          </p:cNvCxnSpPr>
          <p:nvPr/>
        </p:nvCxnSpPr>
        <p:spPr>
          <a:xfrm flipV="1">
            <a:off x="4889646" y="1805329"/>
            <a:ext cx="2788091" cy="1764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E364CE-C3E2-44BA-AAFF-FDB0D1AA5CAD}"/>
              </a:ext>
            </a:extLst>
          </p:cNvPr>
          <p:cNvCxnSpPr>
            <a:cxnSpLocks/>
          </p:cNvCxnSpPr>
          <p:nvPr/>
        </p:nvCxnSpPr>
        <p:spPr>
          <a:xfrm>
            <a:off x="4889646" y="1981791"/>
            <a:ext cx="2788091" cy="6955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D18604-FA45-47A9-A5E5-0046BB8D1AA8}"/>
              </a:ext>
            </a:extLst>
          </p:cNvPr>
          <p:cNvCxnSpPr>
            <a:cxnSpLocks/>
          </p:cNvCxnSpPr>
          <p:nvPr/>
        </p:nvCxnSpPr>
        <p:spPr>
          <a:xfrm>
            <a:off x="4889646" y="1981793"/>
            <a:ext cx="2788091" cy="16046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6716202-E10A-452B-8AF8-2AA50609F041}"/>
              </a:ext>
            </a:extLst>
          </p:cNvPr>
          <p:cNvCxnSpPr>
            <a:cxnSpLocks/>
          </p:cNvCxnSpPr>
          <p:nvPr/>
        </p:nvCxnSpPr>
        <p:spPr>
          <a:xfrm>
            <a:off x="4914677" y="2011152"/>
            <a:ext cx="2776273" cy="25531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E96105-6BC1-4357-AF33-E2A9EE1A0CA5}"/>
              </a:ext>
            </a:extLst>
          </p:cNvPr>
          <p:cNvCxnSpPr>
            <a:cxnSpLocks/>
          </p:cNvCxnSpPr>
          <p:nvPr/>
        </p:nvCxnSpPr>
        <p:spPr>
          <a:xfrm>
            <a:off x="4902859" y="1981791"/>
            <a:ext cx="630434" cy="253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0070099-C1F6-46C6-902C-243FA65520EB}"/>
              </a:ext>
            </a:extLst>
          </p:cNvPr>
          <p:cNvCxnSpPr/>
          <p:nvPr/>
        </p:nvCxnSpPr>
        <p:spPr>
          <a:xfrm flipH="1">
            <a:off x="4066736" y="1981791"/>
            <a:ext cx="836123" cy="253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E5891C2C-ECC0-422D-AB28-1B2C4D70C51C}"/>
              </a:ext>
            </a:extLst>
          </p:cNvPr>
          <p:cNvSpPr txBox="1">
            <a:spLocks/>
          </p:cNvSpPr>
          <p:nvPr/>
        </p:nvSpPr>
        <p:spPr>
          <a:xfrm>
            <a:off x="2667000" y="109130"/>
            <a:ext cx="6858000" cy="674643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defTabSz="914400" rtl="1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5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UASB Reactor</a:t>
            </a:r>
          </a:p>
        </p:txBody>
      </p:sp>
    </p:spTree>
    <p:extLst>
      <p:ext uri="{BB962C8B-B14F-4D97-AF65-F5344CB8AC3E}">
        <p14:creationId xmlns:p14="http://schemas.microsoft.com/office/powerpoint/2010/main" val="368371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CA455FB-3FA0-4077-B288-91A3DEF9CD8B}"/>
              </a:ext>
            </a:extLst>
          </p:cNvPr>
          <p:cNvSpPr txBox="1">
            <a:spLocks/>
          </p:cNvSpPr>
          <p:nvPr/>
        </p:nvSpPr>
        <p:spPr>
          <a:xfrm>
            <a:off x="1524000" y="3140968"/>
            <a:ext cx="9144000" cy="576064"/>
          </a:xfrm>
          <a:prstGeom prst="rect">
            <a:avLst/>
          </a:prstGeom>
          <a:noFill/>
        </p:spPr>
        <p:txBody>
          <a:bodyPr vert="horz" lIns="91440" tIns="45720" rIns="91440" bIns="45720" rtlCol="1" anchor="ctr">
            <a:no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Mathematical Models</a:t>
            </a:r>
            <a:endParaRPr lang="ar-EG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9045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77402-A793-4046-800E-F5E83D1D4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155" y="1124744"/>
            <a:ext cx="5352268" cy="576064"/>
          </a:xfrm>
          <a:noFill/>
        </p:spPr>
        <p:txBody>
          <a:bodyPr>
            <a:noAutofit/>
          </a:bodyPr>
          <a:lstStyle/>
          <a:p>
            <a:pPr marL="571500" indent="-571500" algn="l" defTabSz="457200">
              <a:buFont typeface="Wingdings" panose="05000000000000000000" pitchFamily="2" charset="2"/>
              <a:buChar char="q"/>
            </a:pPr>
            <a:r>
              <a:rPr lang="en-US" sz="3600" cap="none" dirty="0">
                <a:ln w="0"/>
                <a:latin typeface="Times New Roman" panose="02020603050405020304" pitchFamily="18" charset="0"/>
                <a:ea typeface="+mn-ea"/>
                <a:cs typeface="+mn-cs"/>
              </a:rPr>
              <a:t>History and Background</a:t>
            </a:r>
            <a:endParaRPr lang="ar-EG" sz="3600" cap="none" dirty="0">
              <a:ln w="0"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EB6935A9-4FEA-4432-BC8C-AD4336708A5D}"/>
              </a:ext>
            </a:extLst>
          </p:cNvPr>
          <p:cNvSpPr/>
          <p:nvPr/>
        </p:nvSpPr>
        <p:spPr>
          <a:xfrm>
            <a:off x="970154" y="1878277"/>
            <a:ext cx="9480131" cy="4248472"/>
          </a:xfrm>
          <a:prstGeom prst="flowChartAlternateProcess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500" kern="600" dirty="0">
                <a:solidFill>
                  <a:schemeClr val="tx1"/>
                </a:solidFill>
                <a:latin typeface="Times New Roman" panose="02020603050405020304" pitchFamily="18" charset="0"/>
              </a:rPr>
              <a:t>Models’ main purpose is to modify us with full information about the thing we want to know – Processes – in a mathematical form – DE – that we can understand it or even simulate it at any engineering program “MATLAB program” and draw a graph which is the solution of the DE, and that we seek for from the beginning</a:t>
            </a:r>
          </a:p>
          <a:p>
            <a:pPr algn="l" rtl="0"/>
            <a:endParaRPr lang="en-US" sz="20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500" kern="600" dirty="0">
                <a:solidFill>
                  <a:schemeClr val="tx1"/>
                </a:solidFill>
                <a:latin typeface="Times New Roman" panose="02020603050405020304" pitchFamily="18" charset="0"/>
              </a:rPr>
              <a:t>Now we will mention quickly the first model invented by the scientists “Kinetics Models” about its type “Michaelis-menten Model, Monod Model and Contois Model”</a:t>
            </a:r>
            <a:endParaRPr lang="ar-EG" sz="2500" kern="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4299FB-2A46-4D1E-ACA6-8A22D540C6B4}"/>
              </a:ext>
            </a:extLst>
          </p:cNvPr>
          <p:cNvSpPr txBox="1">
            <a:spLocks/>
          </p:cNvSpPr>
          <p:nvPr/>
        </p:nvSpPr>
        <p:spPr>
          <a:xfrm>
            <a:off x="1524000" y="191297"/>
            <a:ext cx="9144000" cy="576064"/>
          </a:xfrm>
          <a:prstGeom prst="rect">
            <a:avLst/>
          </a:prstGeom>
          <a:noFill/>
        </p:spPr>
        <p:txBody>
          <a:bodyPr vert="horz" lIns="91440" tIns="45720" rIns="91440" bIns="45720" rtlCol="1" anchor="ctr">
            <a:no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Mathematical Models</a:t>
            </a:r>
            <a:endParaRPr lang="ar-EG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93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77402-A793-4046-800E-F5E83D1D4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1239" y="909847"/>
            <a:ext cx="3384601" cy="576064"/>
          </a:xfrm>
          <a:noFill/>
        </p:spPr>
        <p:txBody>
          <a:bodyPr>
            <a:noAutofit/>
          </a:bodyPr>
          <a:lstStyle/>
          <a:p>
            <a:pPr marL="571500" indent="-571500" algn="l" defTabSz="457200">
              <a:buFont typeface="Wingdings" panose="05000000000000000000" pitchFamily="2" charset="2"/>
              <a:buChar char="q"/>
            </a:pPr>
            <a:r>
              <a:rPr lang="en-US" sz="3600" cap="none" dirty="0">
                <a:ln w="0"/>
                <a:latin typeface="Times New Roman" panose="02020603050405020304" pitchFamily="18" charset="0"/>
                <a:ea typeface="+mn-ea"/>
                <a:cs typeface="+mn-cs"/>
              </a:rPr>
              <a:t>kinetic Model</a:t>
            </a:r>
            <a:endParaRPr lang="ar-EG" sz="3600" cap="none" dirty="0">
              <a:ln w="0"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700502C-0F74-42F3-9B29-5438E63883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6778845"/>
              </p:ext>
            </p:extLst>
          </p:nvPr>
        </p:nvGraphicFramePr>
        <p:xfrm>
          <a:off x="2495600" y="1485911"/>
          <a:ext cx="7200800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F29FA5AF-60B0-48D7-903D-921930DBFC02}"/>
              </a:ext>
            </a:extLst>
          </p:cNvPr>
          <p:cNvSpPr txBox="1">
            <a:spLocks/>
          </p:cNvSpPr>
          <p:nvPr/>
        </p:nvSpPr>
        <p:spPr>
          <a:xfrm>
            <a:off x="1524000" y="191297"/>
            <a:ext cx="9144000" cy="576064"/>
          </a:xfrm>
          <a:prstGeom prst="rect">
            <a:avLst/>
          </a:prstGeom>
          <a:noFill/>
        </p:spPr>
        <p:txBody>
          <a:bodyPr vert="horz" lIns="91440" tIns="45720" rIns="91440" bIns="45720" rtlCol="1" anchor="ctr">
            <a:no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Mathematical Models</a:t>
            </a:r>
            <a:endParaRPr lang="ar-EG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773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77402-A793-4046-800E-F5E83D1D4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6274" y="910048"/>
            <a:ext cx="3802566" cy="576064"/>
          </a:xfrm>
          <a:noFill/>
        </p:spPr>
        <p:txBody>
          <a:bodyPr anchor="ctr">
            <a:noAutofit/>
          </a:bodyPr>
          <a:lstStyle/>
          <a:p>
            <a:pPr marL="571500" indent="-571500" algn="l" defTabSz="457200">
              <a:buFont typeface="Wingdings" panose="05000000000000000000" pitchFamily="2" charset="2"/>
              <a:buChar char="q"/>
            </a:pPr>
            <a:r>
              <a:rPr lang="en-US" sz="3600" cap="none" dirty="0">
                <a:ln w="0"/>
                <a:latin typeface="Times New Roman" panose="02020603050405020304" pitchFamily="18" charset="0"/>
                <a:ea typeface="+mn-ea"/>
                <a:cs typeface="+mn-cs"/>
              </a:rPr>
              <a:t>kinetics Models</a:t>
            </a:r>
            <a:endParaRPr lang="ar-EG" sz="3600" cap="none" dirty="0">
              <a:ln w="0"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Flowchart: Alternate Process 7">
                <a:extLst>
                  <a:ext uri="{FF2B5EF4-FFF2-40B4-BE49-F238E27FC236}">
                    <a16:creationId xmlns:a16="http://schemas.microsoft.com/office/drawing/2014/main" id="{EEE05599-E3B8-429C-B2B9-87E9BA275B2F}"/>
                  </a:ext>
                </a:extLst>
              </p:cNvPr>
              <p:cNvSpPr/>
              <p:nvPr/>
            </p:nvSpPr>
            <p:spPr>
              <a:xfrm>
                <a:off x="446119" y="1628799"/>
                <a:ext cx="11299761" cy="4319153"/>
              </a:xfrm>
              <a:prstGeom prst="flowChartAlternateProcess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pPr marL="342900" indent="-342900" algn="ctr">
                  <a:buFont typeface="Wingdings" panose="05000000000000000000" pitchFamily="2" charset="2"/>
                  <a:buChar char="v"/>
                </a:pPr>
                <a:r>
                  <a:rPr lang="en-US" sz="2500" kern="6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Some types of kinetics models:</a:t>
                </a:r>
                <a:endParaRPr lang="ar-EG" sz="2500" kern="6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2500" kern="6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The Michaelis-menten model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n w="0"/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smtClean="0">
                          <a:ln w="0"/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n w="0"/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n w="0"/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n w="0"/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n w="0"/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n w="0"/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n w="0"/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 w="0"/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n w="0"/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n w="0"/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n w="0"/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i="1">
                          <a:ln w="0"/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𝑋𝐼</m:t>
                      </m:r>
                      <m:r>
                        <a:rPr lang="en-US" b="0" i="1" smtClean="0">
                          <a:ln w="0"/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en-US" sz="2200" dirty="0">
                  <a:ln w="0"/>
                  <a:solidFill>
                    <a:schemeClr val="tx1"/>
                  </a:solidFill>
                  <a:effectLst/>
                </a:endParaRP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2500" kern="6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The Monod model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 w="0"/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n w="0"/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𝑑𝑋</m:t>
                          </m:r>
                        </m:num>
                        <m:den>
                          <m:r>
                            <a:rPr lang="en-US" i="1">
                              <a:ln w="0"/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n w="0"/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n w="0"/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n w="0"/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n w="0"/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ln w="0"/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i="1">
                              <a:ln w="0"/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n w="0"/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n w="0"/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 w="0"/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n w="0"/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n w="0"/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n w="0"/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b="0" i="1" smtClean="0">
                          <a:ln w="0"/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n w="0"/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 w="0"/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n w="0"/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n w="0"/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n w="0"/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200" dirty="0">
                  <a:ln w="0"/>
                  <a:solidFill>
                    <a:schemeClr val="tx1"/>
                  </a:solidFill>
                  <a:effectLst/>
                </a:endParaRP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2500" kern="6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The Contois model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𝑑𝑋</m:t>
                          </m:r>
                        </m:num>
                        <m:den>
                          <m:r>
                            <a:rPr lang="en-US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𝐵𝑋</m:t>
                              </m:r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  <m:r>
                            <a:rPr lang="en-US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200" i="1" dirty="0">
                  <a:ln w="0"/>
                  <a:solidFill>
                    <a:schemeClr val="tx1"/>
                  </a:solidFill>
                  <a:effectLst/>
                </a:endParaRP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2500" kern="6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The Preliminary model .. ??</a:t>
                </a:r>
              </a:p>
              <a:p>
                <a:pPr algn="ctr"/>
                <a:endParaRPr lang="ar-EG" sz="2200" dirty="0">
                  <a:ln w="0"/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Flowchart: Alternate Process 7">
                <a:extLst>
                  <a:ext uri="{FF2B5EF4-FFF2-40B4-BE49-F238E27FC236}">
                    <a16:creationId xmlns:a16="http://schemas.microsoft.com/office/drawing/2014/main" id="{EEE05599-E3B8-429C-B2B9-87E9BA275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19" y="1628799"/>
                <a:ext cx="11299761" cy="4319153"/>
              </a:xfrm>
              <a:prstGeom prst="flowChartAlternateProcess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B7609117-9AFA-4497-ACA2-4AC30A16FB00}"/>
              </a:ext>
            </a:extLst>
          </p:cNvPr>
          <p:cNvSpPr txBox="1">
            <a:spLocks/>
          </p:cNvSpPr>
          <p:nvPr/>
        </p:nvSpPr>
        <p:spPr>
          <a:xfrm>
            <a:off x="1524000" y="191297"/>
            <a:ext cx="9144000" cy="576064"/>
          </a:xfrm>
          <a:prstGeom prst="rect">
            <a:avLst/>
          </a:prstGeom>
          <a:noFill/>
        </p:spPr>
        <p:txBody>
          <a:bodyPr vert="horz" lIns="91440" tIns="45720" rIns="91440" bIns="45720" rtlCol="1" anchor="ctr">
            <a:no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Mathematical Models</a:t>
            </a:r>
            <a:endParaRPr lang="ar-EG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094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77402-A793-4046-800E-F5E83D1D4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239" y="816617"/>
            <a:ext cx="5209904" cy="576064"/>
          </a:xfrm>
          <a:noFill/>
        </p:spPr>
        <p:txBody>
          <a:bodyPr>
            <a:noAutofit/>
          </a:bodyPr>
          <a:lstStyle/>
          <a:p>
            <a:pPr marL="571500" indent="-571500" algn="l" defTabSz="457200">
              <a:buFont typeface="Wingdings" panose="05000000000000000000" pitchFamily="2" charset="2"/>
              <a:buChar char="q"/>
            </a:pPr>
            <a:r>
              <a:rPr lang="en-US" sz="3600" cap="none" dirty="0">
                <a:ln w="0"/>
                <a:latin typeface="Times New Roman" panose="02020603050405020304" pitchFamily="18" charset="0"/>
                <a:ea typeface="+mn-ea"/>
                <a:cs typeface="+mn-cs"/>
              </a:rPr>
              <a:t>The Preliminary Model</a:t>
            </a:r>
            <a:endParaRPr lang="ar-EG" sz="3600" cap="none" dirty="0">
              <a:ln w="0"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2321260-BE1C-4A45-B1F4-5D7C0C6B0BEE}"/>
                  </a:ext>
                </a:extLst>
              </p:cNvPr>
              <p:cNvSpPr/>
              <p:nvPr/>
            </p:nvSpPr>
            <p:spPr>
              <a:xfrm>
                <a:off x="508554" y="1441937"/>
                <a:ext cx="7734109" cy="5224766"/>
              </a:xfrm>
              <a:prstGeom prst="round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2500" kern="6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It’s the first model ever developed by scientists to understand what happen inside UASB reactor</a:t>
                </a: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2500" kern="6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The main idea of this model is to split the reactor to small reactors (i-rector), i-reactor is given initial substrate concentration and initial microorganisms’ concentration</a:t>
                </a: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2500" kern="6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They got the relation between microorganisms’ growth rate and substrate degradation rate according to the following equations:</a:t>
                </a:r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2321260-BE1C-4A45-B1F4-5D7C0C6B0B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54" y="1441937"/>
                <a:ext cx="7734109" cy="522476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8B4666C-2DDA-4FC3-BE55-3FB6E14AF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333" y="1862808"/>
            <a:ext cx="2414225" cy="362743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8ABDE69-B085-48E8-B2D0-B4AE8CF0FEF4}"/>
              </a:ext>
            </a:extLst>
          </p:cNvPr>
          <p:cNvSpPr txBox="1">
            <a:spLocks/>
          </p:cNvSpPr>
          <p:nvPr/>
        </p:nvSpPr>
        <p:spPr>
          <a:xfrm>
            <a:off x="1524000" y="191297"/>
            <a:ext cx="9144000" cy="576064"/>
          </a:xfrm>
          <a:prstGeom prst="rect">
            <a:avLst/>
          </a:prstGeom>
          <a:noFill/>
        </p:spPr>
        <p:txBody>
          <a:bodyPr vert="horz" lIns="91440" tIns="45720" rIns="91440" bIns="45720" rtlCol="1" anchor="ctr">
            <a:no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Mathematical Models</a:t>
            </a:r>
            <a:endParaRPr lang="ar-EG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627E6122-02AA-4C7E-87FC-CEBC13CD1D3C}"/>
              </a:ext>
            </a:extLst>
          </p:cNvPr>
          <p:cNvSpPr/>
          <p:nvPr/>
        </p:nvSpPr>
        <p:spPr>
          <a:xfrm>
            <a:off x="2899954" y="5146766"/>
            <a:ext cx="2873829" cy="1227908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4631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A4D8BF-67F8-4CAA-9EE7-1F8175129E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1154" y="883301"/>
            <a:ext cx="5305521" cy="648072"/>
          </a:xfrm>
        </p:spPr>
        <p:txBody>
          <a:bodyPr>
            <a:noAutofit/>
          </a:bodyPr>
          <a:lstStyle/>
          <a:p>
            <a:pPr marL="571500" indent="-571500" algn="l" defTabSz="457200">
              <a:buFont typeface="Wingdings" panose="05000000000000000000" pitchFamily="2" charset="2"/>
              <a:buChar char="q"/>
            </a:pPr>
            <a:r>
              <a:rPr lang="en-US" sz="3600" cap="none" dirty="0">
                <a:ln w="0"/>
                <a:latin typeface="Times New Roman" panose="02020603050405020304" pitchFamily="18" charset="0"/>
                <a:ea typeface="+mn-ea"/>
                <a:cs typeface="+mn-cs"/>
              </a:rPr>
              <a:t>The Preliminary Model</a:t>
            </a:r>
            <a:endParaRPr lang="ar-EG" sz="3600" cap="none" dirty="0">
              <a:ln w="0"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56A9E2A6-0A6F-4172-A79C-EB69E8F80E32}"/>
                  </a:ext>
                </a:extLst>
              </p:cNvPr>
              <p:cNvSpPr/>
              <p:nvPr/>
            </p:nvSpPr>
            <p:spPr>
              <a:xfrm>
                <a:off x="547935" y="1645901"/>
                <a:ext cx="9432088" cy="4328798"/>
              </a:xfrm>
              <a:prstGeom prst="flowChartAlternateProcess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2500" kern="6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The equation then devolves to: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ar-EG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56A9E2A6-0A6F-4172-A79C-EB69E8F80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35" y="1645901"/>
                <a:ext cx="9432088" cy="4328798"/>
              </a:xfrm>
              <a:prstGeom prst="flowChartAlternateProcess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EAA72A00-9597-492F-BF37-EC7A3EB1FB76}"/>
              </a:ext>
            </a:extLst>
          </p:cNvPr>
          <p:cNvSpPr txBox="1">
            <a:spLocks/>
          </p:cNvSpPr>
          <p:nvPr/>
        </p:nvSpPr>
        <p:spPr>
          <a:xfrm>
            <a:off x="1524000" y="191297"/>
            <a:ext cx="9144000" cy="576064"/>
          </a:xfrm>
          <a:prstGeom prst="rect">
            <a:avLst/>
          </a:prstGeom>
          <a:noFill/>
        </p:spPr>
        <p:txBody>
          <a:bodyPr vert="horz" lIns="91440" tIns="45720" rIns="91440" bIns="45720" rtlCol="1" anchor="ctr">
            <a:no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Mathematical Models</a:t>
            </a:r>
            <a:endParaRPr lang="ar-EG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4BE1B372-0014-4660-884E-4E5D78FA95AE}"/>
              </a:ext>
            </a:extLst>
          </p:cNvPr>
          <p:cNvSpPr/>
          <p:nvPr/>
        </p:nvSpPr>
        <p:spPr>
          <a:xfrm>
            <a:off x="5490401" y="3734612"/>
            <a:ext cx="2508069" cy="821276"/>
          </a:xfrm>
          <a:prstGeom prst="flowChart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E130601E-BB05-48FF-8914-9C2CFDB9FFEF}"/>
              </a:ext>
            </a:extLst>
          </p:cNvPr>
          <p:cNvSpPr/>
          <p:nvPr/>
        </p:nvSpPr>
        <p:spPr>
          <a:xfrm>
            <a:off x="6472293" y="2396225"/>
            <a:ext cx="544286" cy="535577"/>
          </a:xfrm>
          <a:prstGeom prst="flowChart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37245994-62CA-402F-A145-B71289867C5B}"/>
              </a:ext>
            </a:extLst>
          </p:cNvPr>
          <p:cNvSpPr/>
          <p:nvPr/>
        </p:nvSpPr>
        <p:spPr>
          <a:xfrm>
            <a:off x="6472293" y="3168596"/>
            <a:ext cx="544286" cy="513530"/>
          </a:xfrm>
          <a:prstGeom prst="flowChartProcess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0751FED2-7716-4C72-87D3-92CE2056605E}"/>
              </a:ext>
            </a:extLst>
          </p:cNvPr>
          <p:cNvSpPr/>
          <p:nvPr/>
        </p:nvSpPr>
        <p:spPr>
          <a:xfrm>
            <a:off x="5630091" y="4625209"/>
            <a:ext cx="3243591" cy="821276"/>
          </a:xfrm>
          <a:prstGeom prst="flowChartProcess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93325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C7DB56-3AAC-4878-8CA9-1BF8BC618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263" y="804012"/>
            <a:ext cx="2931906" cy="457199"/>
          </a:xfrm>
        </p:spPr>
        <p:txBody>
          <a:bodyPr>
            <a:noAutofit/>
          </a:bodyPr>
          <a:lstStyle/>
          <a:p>
            <a:r>
              <a:rPr lang="en-US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Contents:</a:t>
            </a:r>
            <a:endParaRPr lang="ar-EG" sz="4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4F73AB-F025-4A98-9C7D-24C417CC26B2}"/>
              </a:ext>
            </a:extLst>
          </p:cNvPr>
          <p:cNvSpPr/>
          <p:nvPr/>
        </p:nvSpPr>
        <p:spPr>
          <a:xfrm>
            <a:off x="1311588" y="1514251"/>
            <a:ext cx="252325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</a:rPr>
              <a:t>1- Introduction</a:t>
            </a:r>
            <a:endParaRPr lang="ar-EG" sz="3200" b="0" cap="none" spc="0" dirty="0">
              <a:ln w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48142F-AED3-43EB-8183-5BD2B36A04F3}"/>
              </a:ext>
            </a:extLst>
          </p:cNvPr>
          <p:cNvSpPr/>
          <p:nvPr/>
        </p:nvSpPr>
        <p:spPr>
          <a:xfrm>
            <a:off x="1290777" y="2059678"/>
            <a:ext cx="59268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</a:rPr>
              <a:t>2- Stages of wastewater </a:t>
            </a:r>
            <a:r>
              <a:rPr lang="en-US" sz="3200" dirty="0">
                <a:ln w="0"/>
              </a:rPr>
              <a:t>t</a:t>
            </a:r>
            <a:r>
              <a:rPr lang="en-US" sz="3200" b="0" cap="none" spc="0" dirty="0">
                <a:ln w="0"/>
                <a:solidFill>
                  <a:schemeClr val="tx1"/>
                </a:solidFill>
              </a:rPr>
              <a:t>reatment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01F642-4072-46B4-8ACA-EB6C739EA1E2}"/>
              </a:ext>
            </a:extLst>
          </p:cNvPr>
          <p:cNvSpPr/>
          <p:nvPr/>
        </p:nvSpPr>
        <p:spPr>
          <a:xfrm>
            <a:off x="1290777" y="2683801"/>
            <a:ext cx="392408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</a:rPr>
              <a:t>3- Anaerobic Digestion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1909A7-EB99-4FB4-BDE5-A7D1866138A2}"/>
              </a:ext>
            </a:extLst>
          </p:cNvPr>
          <p:cNvSpPr/>
          <p:nvPr/>
        </p:nvSpPr>
        <p:spPr>
          <a:xfrm>
            <a:off x="1311588" y="3268576"/>
            <a:ext cx="297786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</a:rPr>
              <a:t>4- UASB Reactor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083B1C-C45A-47E7-9A1D-EE344AAF0512}"/>
              </a:ext>
            </a:extLst>
          </p:cNvPr>
          <p:cNvSpPr/>
          <p:nvPr/>
        </p:nvSpPr>
        <p:spPr>
          <a:xfrm>
            <a:off x="1311588" y="3853351"/>
            <a:ext cx="416492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</a:rPr>
              <a:t>5- Mathematical Models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99DDB9-2E2E-4AA0-960F-A266B9EEA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052" y="878846"/>
            <a:ext cx="2707956" cy="423909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554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77402-A793-4046-800E-F5E83D1D4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9304" y="716443"/>
            <a:ext cx="2065505" cy="576064"/>
          </a:xfrm>
          <a:noFill/>
        </p:spPr>
        <p:txBody>
          <a:bodyPr>
            <a:normAutofit fontScale="90000"/>
          </a:bodyPr>
          <a:lstStyle/>
          <a:p>
            <a:pPr marL="571500" indent="-571500" algn="l" defTabSz="457200">
              <a:buFont typeface="Wingdings" panose="05000000000000000000" pitchFamily="2" charset="2"/>
              <a:buChar char="q"/>
            </a:pPr>
            <a:r>
              <a:rPr lang="en-US" sz="3600" cap="none" dirty="0">
                <a:ln w="0"/>
                <a:latin typeface="Times New Roman" panose="02020603050405020304" pitchFamily="18" charset="0"/>
                <a:ea typeface="+mn-ea"/>
                <a:cs typeface="+mn-cs"/>
              </a:rPr>
              <a:t>Results</a:t>
            </a:r>
            <a:endParaRPr lang="ar-EG" sz="3600" cap="none" dirty="0">
              <a:ln w="0"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4666C-2DDA-4FC3-BE55-3FB6E14AF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557" y="1040645"/>
            <a:ext cx="2414225" cy="2738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71DB157-18EB-4E5E-8A8A-6C365C56854B}"/>
              </a:ext>
            </a:extLst>
          </p:cNvPr>
          <p:cNvSpPr txBox="1">
            <a:spLocks/>
          </p:cNvSpPr>
          <p:nvPr/>
        </p:nvSpPr>
        <p:spPr>
          <a:xfrm>
            <a:off x="1524000" y="191297"/>
            <a:ext cx="9144000" cy="576064"/>
          </a:xfrm>
          <a:prstGeom prst="rect">
            <a:avLst/>
          </a:prstGeom>
          <a:noFill/>
        </p:spPr>
        <p:txBody>
          <a:bodyPr vert="horz" lIns="91440" tIns="45720" rIns="91440" bIns="45720" rtlCol="1" anchor="ctr">
            <a:no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Mathematical Models</a:t>
            </a:r>
            <a:endParaRPr lang="ar-EG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1AFDBA-D318-43C9-B289-5120742F35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69"/>
          <a:stretch/>
        </p:blipFill>
        <p:spPr>
          <a:xfrm>
            <a:off x="180239" y="4226758"/>
            <a:ext cx="4391532" cy="2533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F43266-252B-46E2-A68C-727B9E819D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80238" y="1397573"/>
            <a:ext cx="4391532" cy="2533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DE1CED-6CA8-46C0-A189-D0ED86A21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770" y="1397573"/>
            <a:ext cx="4391532" cy="25334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AA9DEF-55A9-4CAA-A12E-F7CD8A70F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769" y="4226758"/>
            <a:ext cx="4391532" cy="253348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094DDD6-DBFE-4F1D-B2CC-EE0F8B3DE8B9}"/>
              </a:ext>
            </a:extLst>
          </p:cNvPr>
          <p:cNvCxnSpPr>
            <a:cxnSpLocks/>
          </p:cNvCxnSpPr>
          <p:nvPr/>
        </p:nvCxnSpPr>
        <p:spPr>
          <a:xfrm flipH="1">
            <a:off x="7837714" y="2569056"/>
            <a:ext cx="692332" cy="526841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708A664-1E49-416D-9396-AAC5DF63B7A1}"/>
              </a:ext>
            </a:extLst>
          </p:cNvPr>
          <p:cNvCxnSpPr>
            <a:cxnSpLocks/>
          </p:cNvCxnSpPr>
          <p:nvPr/>
        </p:nvCxnSpPr>
        <p:spPr>
          <a:xfrm flipH="1">
            <a:off x="2939143" y="2569055"/>
            <a:ext cx="612416" cy="52684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ACBE08-4B31-4B12-80B1-4B0EB82A7B09}"/>
              </a:ext>
            </a:extLst>
          </p:cNvPr>
          <p:cNvCxnSpPr>
            <a:cxnSpLocks/>
          </p:cNvCxnSpPr>
          <p:nvPr/>
        </p:nvCxnSpPr>
        <p:spPr>
          <a:xfrm flipV="1">
            <a:off x="2939143" y="4520415"/>
            <a:ext cx="639608" cy="557044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6C5910-2637-46F3-AD14-3BA09B4EE2A6}"/>
              </a:ext>
            </a:extLst>
          </p:cNvPr>
          <p:cNvCxnSpPr>
            <a:cxnSpLocks/>
          </p:cNvCxnSpPr>
          <p:nvPr/>
        </p:nvCxnSpPr>
        <p:spPr>
          <a:xfrm flipV="1">
            <a:off x="7354388" y="4520415"/>
            <a:ext cx="604575" cy="557044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8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E188B6C-7B4E-4F4F-89F1-936BCAE5DE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696" y="883617"/>
            <a:ext cx="4857207" cy="576064"/>
          </a:xfrm>
          <a:noFill/>
        </p:spPr>
        <p:txBody>
          <a:bodyPr>
            <a:noAutofit/>
          </a:bodyPr>
          <a:lstStyle/>
          <a:p>
            <a:pPr marL="571500" indent="-571500" algn="l" defTabSz="457200">
              <a:buFont typeface="Wingdings" panose="05000000000000000000" pitchFamily="2" charset="2"/>
              <a:buChar char="q"/>
            </a:pPr>
            <a:r>
              <a:rPr lang="en-US" sz="3600" cap="none" dirty="0">
                <a:ln w="0"/>
                <a:latin typeface="Times New Roman" panose="02020603050405020304" pitchFamily="18" charset="0"/>
                <a:ea typeface="+mn-ea"/>
                <a:cs typeface="+mn-cs"/>
              </a:rPr>
              <a:t>Steady-state analysis</a:t>
            </a:r>
            <a:endParaRPr lang="ar-EG" sz="3600" cap="none" dirty="0">
              <a:ln w="0"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26FEB16-31F4-4713-A0EC-43DFBDCC34DD}"/>
              </a:ext>
            </a:extLst>
          </p:cNvPr>
          <p:cNvSpPr txBox="1">
            <a:spLocks/>
          </p:cNvSpPr>
          <p:nvPr/>
        </p:nvSpPr>
        <p:spPr>
          <a:xfrm>
            <a:off x="1524000" y="191297"/>
            <a:ext cx="9144000" cy="576064"/>
          </a:xfrm>
          <a:prstGeom prst="rect">
            <a:avLst/>
          </a:prstGeom>
          <a:noFill/>
        </p:spPr>
        <p:txBody>
          <a:bodyPr vert="horz" lIns="91440" tIns="45720" rIns="91440" bIns="45720" rtlCol="1" anchor="ctr">
            <a:no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Mathematical Models</a:t>
            </a:r>
            <a:endParaRPr lang="ar-EG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19C9F9A7-6C59-4A9E-AE6A-07EDE6CD6C9A}"/>
                  </a:ext>
                </a:extLst>
              </p:cNvPr>
              <p:cNvSpPr/>
              <p:nvPr/>
            </p:nvSpPr>
            <p:spPr>
              <a:xfrm>
                <a:off x="182880" y="1562497"/>
                <a:ext cx="11834949" cy="5104205"/>
              </a:xfrm>
              <a:prstGeom prst="round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500" kern="6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First-case </a:t>
                </a:r>
                <a14:m>
                  <m:oMath xmlns:m="http://schemas.openxmlformats.org/officeDocument/2006/math">
                    <m:r>
                      <a:rPr lang="en-US" sz="2500" kern="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00" kern="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500" kern="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500" kern="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500" kern="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500" kern="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US" sz="2500" i="1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500" kern="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500" kern="6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500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kern="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500" i="1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3600</m:t>
                          </m:r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500" i="1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500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500" kern="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500" i="1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500" i="1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3500</m:t>
                              </m:r>
                              <m:sSub>
                                <m:sSubPr>
                                  <m:ctrlPr>
                                    <a:rPr lang="en-US" sz="2500" i="1" kern="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kern="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500" kern="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500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7293</m:t>
                              </m:r>
                              <m:r>
                                <a:rPr lang="en-US" sz="2500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500" i="1" kern="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kern="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  <m:r>
                                    <a:rPr lang="en-US" sz="2500" kern="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500" kern="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500" i="1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500" kern="6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500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kern="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500" i="1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0024</m:t>
                          </m:r>
                          <m:sSub>
                            <m:sSubPr>
                              <m:ctrlPr>
                                <a:rPr lang="en-US" sz="2500" i="1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500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500" kern="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500" i="1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500" i="1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500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500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  <m:sSub>
                                <m:sSubPr>
                                  <m:ctrlPr>
                                    <a:rPr lang="en-US" sz="2500" i="1" kern="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kern="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500" kern="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500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561</m:t>
                              </m:r>
                              <m:r>
                                <a:rPr lang="en-US" sz="2500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500" i="1" kern="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kern="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500" kern="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093</m:t>
                          </m:r>
                        </m:e>
                      </m:d>
                      <m:sSub>
                        <m:sSubPr>
                          <m:ctrlPr>
                            <a:rPr lang="en-US" sz="2500" i="1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500" kern="6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500" i="1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3600</m:t>
                        </m:r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500" i="1" kern="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kern="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500" kern="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500" kern="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500" i="1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500" i="1" kern="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500" kern="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3500</m:t>
                            </m:r>
                            <m:sSub>
                              <m:sSubPr>
                                <m:ctrlPr>
                                  <a:rPr lang="en-US" sz="2500" i="1" kern="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kern="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500" kern="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500" kern="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7293</m:t>
                            </m:r>
                            <m:r>
                              <a:rPr lang="en-US" sz="2500" kern="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500" i="1" kern="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kern="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  <m:r>
                                  <a:rPr lang="en-US" sz="2500" kern="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500" kern="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sSub>
                      <m:sSubPr>
                        <m:ctrlPr>
                          <a:rPr lang="en-US" sz="2500" i="1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500" kern="6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500" i="1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500" i="1" kern="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500" kern="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500" kern="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500" kern="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  <m:sSub>
                              <m:sSubPr>
                                <m:ctrlPr>
                                  <a:rPr lang="en-US" sz="2500" i="1" kern="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kern="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500" kern="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500" kern="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561</m:t>
                            </m:r>
                            <m:r>
                              <a:rPr lang="en-US" sz="2500" kern="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500" i="1" kern="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kern="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500" kern="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093</m:t>
                        </m:r>
                      </m:e>
                    </m:d>
                    <m:sSub>
                      <m:sSubPr>
                        <m:ctrlPr>
                          <a:rPr lang="en-US" sz="2500" i="1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500" kern="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500" kern="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500" kern="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500" kern="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0024</m:t>
                    </m:r>
                    <m:sSub>
                      <m:sSubPr>
                        <m:ctrlPr>
                          <a:rPr lang="en-US" sz="2500" i="1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500" kern="6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500" kern="6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By solving the two equations together, we will have the next results: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kern="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kern="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467</m:t>
                      </m:r>
                      <m:r>
                        <a:rPr lang="en-US" sz="2500" kern="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500" kern="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en-US" sz="2500" kern="6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kern="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kern="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24</m:t>
                      </m:r>
                      <m:r>
                        <a:rPr lang="en-US" sz="2500" kern="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500" kern="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85</m:t>
                      </m:r>
                    </m:oMath>
                  </m:oMathPara>
                </a14:m>
                <a:endParaRPr lang="en-US" sz="2500" kern="6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19C9F9A7-6C59-4A9E-AE6A-07EDE6CD6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1562497"/>
                <a:ext cx="11834949" cy="510420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F33A1CC4-7D17-4FB7-B618-6DBF8573E2E4}"/>
              </a:ext>
            </a:extLst>
          </p:cNvPr>
          <p:cNvSpPr/>
          <p:nvPr/>
        </p:nvSpPr>
        <p:spPr>
          <a:xfrm>
            <a:off x="2759521" y="2554631"/>
            <a:ext cx="6537962" cy="1748736"/>
          </a:xfrm>
          <a:prstGeom prst="flowChartAlternateProcess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3A9589A-84BB-4753-B880-F8140CACEB22}"/>
              </a:ext>
            </a:extLst>
          </p:cNvPr>
          <p:cNvSpPr/>
          <p:nvPr/>
        </p:nvSpPr>
        <p:spPr>
          <a:xfrm>
            <a:off x="9513025" y="3242854"/>
            <a:ext cx="914400" cy="372291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464758-450A-4C56-8AFE-1CA489DB9508}"/>
              </a:ext>
            </a:extLst>
          </p:cNvPr>
          <p:cNvSpPr/>
          <p:nvPr/>
        </p:nvSpPr>
        <p:spPr>
          <a:xfrm>
            <a:off x="10561316" y="3086099"/>
            <a:ext cx="1240971" cy="685800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</a:rPr>
              <a:t>Zero</a:t>
            </a:r>
            <a:endParaRPr lang="ar-EG" sz="25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DD11F7C5-BBA5-4D26-83A9-D59BC5B05823}"/>
              </a:ext>
            </a:extLst>
          </p:cNvPr>
          <p:cNvSpPr/>
          <p:nvPr/>
        </p:nvSpPr>
        <p:spPr>
          <a:xfrm>
            <a:off x="5168537" y="5290456"/>
            <a:ext cx="1854926" cy="809897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B4068E4-F8BB-46A5-8282-AD982D5C453A}"/>
              </a:ext>
            </a:extLst>
          </p:cNvPr>
          <p:cNvSpPr/>
          <p:nvPr/>
        </p:nvSpPr>
        <p:spPr>
          <a:xfrm>
            <a:off x="7170419" y="5509258"/>
            <a:ext cx="914400" cy="372291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969B3C-ABC1-4450-8982-0DB889BDB312}"/>
              </a:ext>
            </a:extLst>
          </p:cNvPr>
          <p:cNvSpPr/>
          <p:nvPr/>
        </p:nvSpPr>
        <p:spPr>
          <a:xfrm>
            <a:off x="8231775" y="5352503"/>
            <a:ext cx="1240971" cy="6858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</a:rPr>
              <a:t>??</a:t>
            </a:r>
            <a:endParaRPr lang="ar-EG" sz="25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39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3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E188B6C-7B4E-4F4F-89F1-936BCAE5DE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696" y="883617"/>
            <a:ext cx="4857207" cy="576064"/>
          </a:xfrm>
          <a:noFill/>
        </p:spPr>
        <p:txBody>
          <a:bodyPr>
            <a:noAutofit/>
          </a:bodyPr>
          <a:lstStyle/>
          <a:p>
            <a:pPr marL="571500" indent="-571500" algn="l" defTabSz="457200">
              <a:buFont typeface="Wingdings" panose="05000000000000000000" pitchFamily="2" charset="2"/>
              <a:buChar char="q"/>
            </a:pPr>
            <a:r>
              <a:rPr lang="en-US" sz="3600" cap="none" dirty="0">
                <a:ln w="0"/>
                <a:latin typeface="Times New Roman" panose="02020603050405020304" pitchFamily="18" charset="0"/>
                <a:ea typeface="+mn-ea"/>
                <a:cs typeface="+mn-cs"/>
              </a:rPr>
              <a:t>Steady-state analysis</a:t>
            </a:r>
            <a:endParaRPr lang="ar-EG" sz="3600" cap="none" dirty="0">
              <a:ln w="0"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26FEB16-31F4-4713-A0EC-43DFBDCC34DD}"/>
              </a:ext>
            </a:extLst>
          </p:cNvPr>
          <p:cNvSpPr txBox="1">
            <a:spLocks/>
          </p:cNvSpPr>
          <p:nvPr/>
        </p:nvSpPr>
        <p:spPr>
          <a:xfrm>
            <a:off x="1524000" y="191297"/>
            <a:ext cx="9144000" cy="576064"/>
          </a:xfrm>
          <a:prstGeom prst="rect">
            <a:avLst/>
          </a:prstGeom>
          <a:noFill/>
        </p:spPr>
        <p:txBody>
          <a:bodyPr vert="horz" lIns="91440" tIns="45720" rIns="91440" bIns="45720" rtlCol="1" anchor="ctr">
            <a:no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Mathematical Models</a:t>
            </a:r>
            <a:endParaRPr lang="ar-EG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19C9F9A7-6C59-4A9E-AE6A-07EDE6CD6C9A}"/>
                  </a:ext>
                </a:extLst>
              </p:cNvPr>
              <p:cNvSpPr/>
              <p:nvPr/>
            </p:nvSpPr>
            <p:spPr>
              <a:xfrm>
                <a:off x="182880" y="1562497"/>
                <a:ext cx="11834949" cy="5104205"/>
              </a:xfrm>
              <a:prstGeom prst="round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500" kern="6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Second-case </a:t>
                </a:r>
                <a14:m>
                  <m:oMath xmlns:m="http://schemas.openxmlformats.org/officeDocument/2006/math">
                    <m:r>
                      <a:rPr lang="en-US" sz="2500" kern="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00" kern="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500" kern="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500" b="0" i="0" kern="6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500" kern="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500" kern="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US" sz="2500" i="1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500" kern="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500" kern="6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500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kern="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500" i="1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0" kern="6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108</m:t>
                          </m:r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500" b="0" i="0" kern="6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500" b="0" i="0" kern="6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500" b="0" i="0" kern="6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sSub>
                            <m:sSubPr>
                              <m:ctrlPr>
                                <a:rPr lang="en-US" sz="2500" i="1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500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500" kern="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500" i="1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500" i="1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3500</m:t>
                              </m:r>
                              <m:sSub>
                                <m:sSubPr>
                                  <m:ctrlPr>
                                    <a:rPr lang="en-US" sz="2500" i="1" kern="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kern="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500" kern="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500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7293</m:t>
                              </m:r>
                              <m:r>
                                <a:rPr lang="en-US" sz="2500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500" i="1" kern="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kern="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  <m:r>
                                    <a:rPr lang="en-US" sz="2500" kern="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500" kern="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500" i="1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500" kern="6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500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kern="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500" i="1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0072</m:t>
                          </m:r>
                          <m:sSub>
                            <m:sSubPr>
                              <m:ctrlPr>
                                <a:rPr lang="en-US" sz="2500" i="1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500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500" kern="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500" i="1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500" i="1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500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500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  <m:sSub>
                                <m:sSubPr>
                                  <m:ctrlPr>
                                    <a:rPr lang="en-US" sz="2500" i="1" kern="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kern="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500" kern="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500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561</m:t>
                              </m:r>
                              <m:r>
                                <a:rPr lang="en-US" sz="2500" kern="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500" i="1" kern="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kern="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500" kern="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093</m:t>
                          </m:r>
                        </m:e>
                      </m:d>
                      <m:sSub>
                        <m:sSubPr>
                          <m:ctrlPr>
                            <a:rPr lang="en-US" sz="2500" i="1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500" kern="6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500" i="1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0" kern="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108</m:t>
                        </m:r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500" b="0" i="0" kern="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500" b="0" i="0" kern="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500" b="0" i="0" kern="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sSub>
                          <m:sSubPr>
                            <m:ctrlPr>
                              <a:rPr lang="en-US" sz="2500" i="1" kern="6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kern="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500" kern="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500" kern="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500" i="1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500" i="1" kern="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500" kern="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3500</m:t>
                            </m:r>
                            <m:sSub>
                              <m:sSubPr>
                                <m:ctrlPr>
                                  <a:rPr lang="en-US" sz="2500" i="1" kern="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kern="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500" kern="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500" kern="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7293</m:t>
                            </m:r>
                            <m:r>
                              <a:rPr lang="en-US" sz="2500" kern="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500" i="1" kern="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kern="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  <m:r>
                                  <a:rPr lang="en-US" sz="2500" kern="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500" kern="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sSub>
                      <m:sSubPr>
                        <m:ctrlPr>
                          <a:rPr lang="en-US" sz="2500" i="1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500" kern="6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500" i="1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500" i="1" kern="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500" kern="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500" kern="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500" kern="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  <m:sSub>
                              <m:sSubPr>
                                <m:ctrlPr>
                                  <a:rPr lang="en-US" sz="2500" i="1" kern="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kern="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500" kern="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500" kern="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561</m:t>
                            </m:r>
                            <m:r>
                              <a:rPr lang="en-US" sz="2500" kern="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500" i="1" kern="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kern="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500" kern="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093</m:t>
                        </m:r>
                      </m:e>
                    </m:d>
                    <m:sSub>
                      <m:sSubPr>
                        <m:ctrlPr>
                          <a:rPr lang="en-US" sz="2500" i="1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500" kern="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500" kern="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500" kern="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500" kern="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0072</m:t>
                    </m:r>
                    <m:sSub>
                      <m:sSubPr>
                        <m:ctrlPr>
                          <a:rPr lang="en-US" sz="2500" i="1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500" kern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500" kern="6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500" kern="6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By solving the two equations together, we will have the next results: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kern="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0" kern="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511</m:t>
                      </m:r>
                      <m:r>
                        <a:rPr lang="en-US" sz="2500" kern="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500" b="0" i="0" kern="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95</m:t>
                      </m:r>
                    </m:oMath>
                  </m:oMathPara>
                </a14:m>
                <a:endParaRPr lang="en-US" sz="2500" kern="6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500" kern="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kern="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0" kern="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69</m:t>
                      </m:r>
                      <m:r>
                        <a:rPr lang="en-US" sz="2500" kern="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500" b="0" i="0" kern="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72</m:t>
                      </m:r>
                    </m:oMath>
                  </m:oMathPara>
                </a14:m>
                <a:endParaRPr lang="en-US" sz="2500" kern="6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19C9F9A7-6C59-4A9E-AE6A-07EDE6CD6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1562497"/>
                <a:ext cx="11834949" cy="510420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F33A1CC4-7D17-4FB7-B618-6DBF8573E2E4}"/>
              </a:ext>
            </a:extLst>
          </p:cNvPr>
          <p:cNvSpPr/>
          <p:nvPr/>
        </p:nvSpPr>
        <p:spPr>
          <a:xfrm>
            <a:off x="2759521" y="2554631"/>
            <a:ext cx="6537962" cy="1748736"/>
          </a:xfrm>
          <a:prstGeom prst="flowChartAlternateProcess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3A9589A-84BB-4753-B880-F8140CACEB22}"/>
              </a:ext>
            </a:extLst>
          </p:cNvPr>
          <p:cNvSpPr/>
          <p:nvPr/>
        </p:nvSpPr>
        <p:spPr>
          <a:xfrm>
            <a:off x="9513025" y="3242854"/>
            <a:ext cx="914400" cy="372291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464758-450A-4C56-8AFE-1CA489DB9508}"/>
              </a:ext>
            </a:extLst>
          </p:cNvPr>
          <p:cNvSpPr/>
          <p:nvPr/>
        </p:nvSpPr>
        <p:spPr>
          <a:xfrm>
            <a:off x="10561316" y="3086099"/>
            <a:ext cx="1240971" cy="685800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</a:rPr>
              <a:t>Zero</a:t>
            </a:r>
            <a:endParaRPr lang="ar-EG" sz="25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DD11F7C5-BBA5-4D26-83A9-D59BC5B05823}"/>
              </a:ext>
            </a:extLst>
          </p:cNvPr>
          <p:cNvSpPr/>
          <p:nvPr/>
        </p:nvSpPr>
        <p:spPr>
          <a:xfrm>
            <a:off x="5168537" y="5290456"/>
            <a:ext cx="1854926" cy="809897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B4068E4-F8BB-46A5-8282-AD982D5C453A}"/>
              </a:ext>
            </a:extLst>
          </p:cNvPr>
          <p:cNvSpPr/>
          <p:nvPr/>
        </p:nvSpPr>
        <p:spPr>
          <a:xfrm>
            <a:off x="7170419" y="5509258"/>
            <a:ext cx="914400" cy="372291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969B3C-ABC1-4450-8982-0DB889BDB312}"/>
              </a:ext>
            </a:extLst>
          </p:cNvPr>
          <p:cNvSpPr/>
          <p:nvPr/>
        </p:nvSpPr>
        <p:spPr>
          <a:xfrm>
            <a:off x="8231775" y="5352503"/>
            <a:ext cx="1240971" cy="6858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</a:rPr>
              <a:t>??</a:t>
            </a:r>
            <a:endParaRPr lang="ar-EG" sz="25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0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3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B352925B-0402-49CA-B60F-A03EF1504F1A}"/>
              </a:ext>
            </a:extLst>
          </p:cNvPr>
          <p:cNvSpPr/>
          <p:nvPr/>
        </p:nvSpPr>
        <p:spPr>
          <a:xfrm>
            <a:off x="4071257" y="2762794"/>
            <a:ext cx="4049486" cy="1332411"/>
          </a:xfrm>
          <a:prstGeom prst="flowChartAlternateProcess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Thank You</a:t>
            </a:r>
            <a:endParaRPr lang="ar-EG" sz="30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FF1A346-DE83-4D4B-854F-FFCCBF8B1E1A}"/>
              </a:ext>
            </a:extLst>
          </p:cNvPr>
          <p:cNvSpPr/>
          <p:nvPr/>
        </p:nvSpPr>
        <p:spPr>
          <a:xfrm rot="18510351">
            <a:off x="208052" y="2018211"/>
            <a:ext cx="3526972" cy="2560320"/>
          </a:xfrm>
          <a:prstGeom prst="ellipse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500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Any Questions ??</a:t>
            </a:r>
            <a:endParaRPr lang="ar-EG" sz="250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94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5ADAAD-0F26-48A2-ADF3-889BD27A4977}"/>
              </a:ext>
            </a:extLst>
          </p:cNvPr>
          <p:cNvSpPr/>
          <p:nvPr/>
        </p:nvSpPr>
        <p:spPr>
          <a:xfrm>
            <a:off x="1090085" y="708993"/>
            <a:ext cx="4562888" cy="6232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>
                <a:ln w="0"/>
              </a:rPr>
              <a:t>Types of wastewater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F387EE-B9D9-45F8-AAF0-D084A6E73376}"/>
              </a:ext>
            </a:extLst>
          </p:cNvPr>
          <p:cNvCxnSpPr>
            <a:cxnSpLocks/>
          </p:cNvCxnSpPr>
          <p:nvPr/>
        </p:nvCxnSpPr>
        <p:spPr>
          <a:xfrm flipH="1">
            <a:off x="2268222" y="1431536"/>
            <a:ext cx="1079111" cy="769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140857B-F1DD-4584-A7C5-F303C6920ADE}"/>
              </a:ext>
            </a:extLst>
          </p:cNvPr>
          <p:cNvCxnSpPr>
            <a:cxnSpLocks/>
          </p:cNvCxnSpPr>
          <p:nvPr/>
        </p:nvCxnSpPr>
        <p:spPr>
          <a:xfrm>
            <a:off x="3347333" y="1435587"/>
            <a:ext cx="960985" cy="7740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ounded Rectangle 14">
            <a:extLst>
              <a:ext uri="{FF2B5EF4-FFF2-40B4-BE49-F238E27FC236}">
                <a16:creationId xmlns:a16="http://schemas.microsoft.com/office/drawing/2014/main" id="{7CAC56E6-C2F0-49F1-9114-40823E28497B}"/>
              </a:ext>
            </a:extLst>
          </p:cNvPr>
          <p:cNvSpPr/>
          <p:nvPr/>
        </p:nvSpPr>
        <p:spPr>
          <a:xfrm>
            <a:off x="3925228" y="2376207"/>
            <a:ext cx="1825150" cy="77409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Grey water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EDCFD19-EC45-4D31-979F-9B6EA35B1325}"/>
              </a:ext>
            </a:extLst>
          </p:cNvPr>
          <p:cNvSpPr/>
          <p:nvPr/>
        </p:nvSpPr>
        <p:spPr>
          <a:xfrm>
            <a:off x="749340" y="4524744"/>
            <a:ext cx="1825150" cy="769181"/>
          </a:xfrm>
          <a:prstGeom prst="roundRect">
            <a:avLst/>
          </a:prstGeom>
          <a:solidFill>
            <a:srgbClr val="B9CD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Toilets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CA2371E-EEEF-41DC-8D5D-9E51D7B85802}"/>
              </a:ext>
            </a:extLst>
          </p:cNvPr>
          <p:cNvSpPr/>
          <p:nvPr/>
        </p:nvSpPr>
        <p:spPr>
          <a:xfrm>
            <a:off x="3925231" y="4524745"/>
            <a:ext cx="1825147" cy="769181"/>
          </a:xfrm>
          <a:prstGeom prst="roundRect">
            <a:avLst/>
          </a:prstGeom>
          <a:solidFill>
            <a:srgbClr val="B9CD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Shower, clothes washer, etc.…</a:t>
            </a:r>
          </a:p>
        </p:txBody>
      </p:sp>
      <p:sp>
        <p:nvSpPr>
          <p:cNvPr id="10" name="Rounded Rectangle 15">
            <a:extLst>
              <a:ext uri="{FF2B5EF4-FFF2-40B4-BE49-F238E27FC236}">
                <a16:creationId xmlns:a16="http://schemas.microsoft.com/office/drawing/2014/main" id="{42254067-0C52-40BE-B140-5F1C3155C737}"/>
              </a:ext>
            </a:extLst>
          </p:cNvPr>
          <p:cNvSpPr/>
          <p:nvPr/>
        </p:nvSpPr>
        <p:spPr>
          <a:xfrm>
            <a:off x="778710" y="2376207"/>
            <a:ext cx="1825150" cy="7691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Black water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0DDA98-773B-43BE-B7E2-5248DE8E3A46}"/>
              </a:ext>
            </a:extLst>
          </p:cNvPr>
          <p:cNvCxnSpPr/>
          <p:nvPr/>
        </p:nvCxnSpPr>
        <p:spPr>
          <a:xfrm>
            <a:off x="1661915" y="3261458"/>
            <a:ext cx="0" cy="11521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FAC4DF-4CD8-490B-9727-8BE296F5C422}"/>
              </a:ext>
            </a:extLst>
          </p:cNvPr>
          <p:cNvCxnSpPr/>
          <p:nvPr/>
        </p:nvCxnSpPr>
        <p:spPr>
          <a:xfrm>
            <a:off x="4837803" y="3261458"/>
            <a:ext cx="0" cy="11521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7EA2142-59C6-416F-A96B-441D97F7D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147" y="1435587"/>
            <a:ext cx="4709143" cy="42749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40A7B12-22C9-47D6-BB98-D7B782604C49}"/>
              </a:ext>
            </a:extLst>
          </p:cNvPr>
          <p:cNvSpPr/>
          <p:nvPr/>
        </p:nvSpPr>
        <p:spPr>
          <a:xfrm>
            <a:off x="4837802" y="0"/>
            <a:ext cx="251639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43342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3286CD-6A1A-4EEC-ABEC-394DE6BFB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192" y="3102129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Water pollutants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9DDC97C-3509-4578-9182-9527799B2A3C}"/>
              </a:ext>
            </a:extLst>
          </p:cNvPr>
          <p:cNvSpPr/>
          <p:nvPr/>
        </p:nvSpPr>
        <p:spPr>
          <a:xfrm rot="16200000">
            <a:off x="1036410" y="3371117"/>
            <a:ext cx="936104" cy="432048"/>
          </a:xfrm>
          <a:prstGeom prst="rightArrow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4733164-9436-4D94-AA20-52799ECAD565}"/>
              </a:ext>
            </a:extLst>
          </p:cNvPr>
          <p:cNvSpPr/>
          <p:nvPr/>
        </p:nvSpPr>
        <p:spPr>
          <a:xfrm rot="9367688">
            <a:off x="5553762" y="5670922"/>
            <a:ext cx="936104" cy="432048"/>
          </a:xfrm>
          <a:prstGeom prst="rightArrow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09A0C20-CC68-4861-8CAB-039B879D4EC9}"/>
              </a:ext>
            </a:extLst>
          </p:cNvPr>
          <p:cNvSpPr/>
          <p:nvPr/>
        </p:nvSpPr>
        <p:spPr>
          <a:xfrm rot="12112626">
            <a:off x="2488612" y="5600378"/>
            <a:ext cx="936104" cy="432048"/>
          </a:xfrm>
          <a:prstGeom prst="rightArrow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8078679-1175-43E9-8775-F6CC6D8665CC}"/>
              </a:ext>
            </a:extLst>
          </p:cNvPr>
          <p:cNvSpPr/>
          <p:nvPr/>
        </p:nvSpPr>
        <p:spPr>
          <a:xfrm rot="5400000">
            <a:off x="7005370" y="3412884"/>
            <a:ext cx="936104" cy="432048"/>
          </a:xfrm>
          <a:prstGeom prst="rightArrow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0C31BE5-1EFD-42B7-89E0-FC3648E6694E}"/>
              </a:ext>
            </a:extLst>
          </p:cNvPr>
          <p:cNvSpPr/>
          <p:nvPr/>
        </p:nvSpPr>
        <p:spPr>
          <a:xfrm rot="20665691">
            <a:off x="2494588" y="1281963"/>
            <a:ext cx="936104" cy="432048"/>
          </a:xfrm>
          <a:prstGeom prst="rightArrow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8E282B0-EDC3-4BA4-87E4-3FBF7DD2CC21}"/>
              </a:ext>
            </a:extLst>
          </p:cNvPr>
          <p:cNvSpPr/>
          <p:nvPr/>
        </p:nvSpPr>
        <p:spPr>
          <a:xfrm rot="1634557">
            <a:off x="5590299" y="1281963"/>
            <a:ext cx="936104" cy="432048"/>
          </a:xfrm>
          <a:prstGeom prst="rightArrow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BC93EBBC-F8C9-43FE-9AC2-18C51280E8E4}"/>
              </a:ext>
            </a:extLst>
          </p:cNvPr>
          <p:cNvSpPr/>
          <p:nvPr/>
        </p:nvSpPr>
        <p:spPr>
          <a:xfrm>
            <a:off x="3617260" y="509627"/>
            <a:ext cx="1743364" cy="1699452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Sewage and domestic wastes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F4CAD586-D79E-43BB-B7CF-0F6C09AABE5F}"/>
              </a:ext>
            </a:extLst>
          </p:cNvPr>
          <p:cNvSpPr/>
          <p:nvPr/>
        </p:nvSpPr>
        <p:spPr>
          <a:xfrm>
            <a:off x="632780" y="1204387"/>
            <a:ext cx="1743364" cy="1713888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Heavy metals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528450B5-A104-4AB6-B214-698D1CE3593C}"/>
              </a:ext>
            </a:extLst>
          </p:cNvPr>
          <p:cNvSpPr/>
          <p:nvPr/>
        </p:nvSpPr>
        <p:spPr>
          <a:xfrm>
            <a:off x="6601740" y="4313344"/>
            <a:ext cx="1743364" cy="174447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Soap and detergent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1B46880-CDE9-40CC-B100-32E60E177D70}"/>
              </a:ext>
            </a:extLst>
          </p:cNvPr>
          <p:cNvSpPr/>
          <p:nvPr/>
        </p:nvSpPr>
        <p:spPr>
          <a:xfrm>
            <a:off x="632780" y="4256007"/>
            <a:ext cx="1743364" cy="174447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Pesticides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95481F66-A3DD-40B7-B3EA-F1A33D6A69C4}"/>
              </a:ext>
            </a:extLst>
          </p:cNvPr>
          <p:cNvSpPr/>
          <p:nvPr/>
        </p:nvSpPr>
        <p:spPr>
          <a:xfrm>
            <a:off x="3617260" y="5128242"/>
            <a:ext cx="1743364" cy="174447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Fertilizers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AE48B67F-D62D-4058-B35D-4CA67B2E61C7}"/>
              </a:ext>
            </a:extLst>
          </p:cNvPr>
          <p:cNvSpPr/>
          <p:nvPr/>
        </p:nvSpPr>
        <p:spPr>
          <a:xfrm>
            <a:off x="6520352" y="1204387"/>
            <a:ext cx="1743364" cy="1713888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Industrial effluents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62693B0-0434-4F67-AD81-1301A2120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178" y="1651339"/>
            <a:ext cx="2526086" cy="344466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0BF6CC5-2BE7-463A-966B-4961DBC9FAF3}"/>
              </a:ext>
            </a:extLst>
          </p:cNvPr>
          <p:cNvSpPr/>
          <p:nvPr/>
        </p:nvSpPr>
        <p:spPr>
          <a:xfrm>
            <a:off x="4763616" y="0"/>
            <a:ext cx="251639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8609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7131FF-B5C0-4328-9F42-5121181A0218}"/>
              </a:ext>
            </a:extLst>
          </p:cNvPr>
          <p:cNvSpPr/>
          <p:nvPr/>
        </p:nvSpPr>
        <p:spPr>
          <a:xfrm>
            <a:off x="2588062" y="806167"/>
            <a:ext cx="7014036" cy="6232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>
                <a:ln w="0"/>
              </a:rPr>
              <a:t>Method of Wastewater Treatment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B12FC1-6ABD-4170-B711-A9CE89864DA8}"/>
              </a:ext>
            </a:extLst>
          </p:cNvPr>
          <p:cNvCxnSpPr>
            <a:cxnSpLocks/>
          </p:cNvCxnSpPr>
          <p:nvPr/>
        </p:nvCxnSpPr>
        <p:spPr>
          <a:xfrm flipH="1">
            <a:off x="3323492" y="1522652"/>
            <a:ext cx="2771588" cy="975225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AAE792-4CCE-4FB7-BB1D-9BBC4A19FCC7}"/>
              </a:ext>
            </a:extLst>
          </p:cNvPr>
          <p:cNvCxnSpPr>
            <a:cxnSpLocks/>
          </p:cNvCxnSpPr>
          <p:nvPr/>
        </p:nvCxnSpPr>
        <p:spPr>
          <a:xfrm>
            <a:off x="6080468" y="1518574"/>
            <a:ext cx="2885522" cy="115803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4" name="Rounded Rectangle 14">
            <a:extLst>
              <a:ext uri="{FF2B5EF4-FFF2-40B4-BE49-F238E27FC236}">
                <a16:creationId xmlns:a16="http://schemas.microsoft.com/office/drawing/2014/main" id="{CDC5D686-45EE-40D9-A923-F59AAFE1B133}"/>
              </a:ext>
            </a:extLst>
          </p:cNvPr>
          <p:cNvSpPr/>
          <p:nvPr/>
        </p:nvSpPr>
        <p:spPr>
          <a:xfrm>
            <a:off x="1541928" y="2497877"/>
            <a:ext cx="1660921" cy="5202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Biological</a:t>
            </a:r>
          </a:p>
        </p:txBody>
      </p:sp>
      <p:sp>
        <p:nvSpPr>
          <p:cNvPr id="15" name="Rounded Rectangle 15">
            <a:extLst>
              <a:ext uri="{FF2B5EF4-FFF2-40B4-BE49-F238E27FC236}">
                <a16:creationId xmlns:a16="http://schemas.microsoft.com/office/drawing/2014/main" id="{179676DA-AD4A-4693-A695-05FC10591A1F}"/>
              </a:ext>
            </a:extLst>
          </p:cNvPr>
          <p:cNvSpPr/>
          <p:nvPr/>
        </p:nvSpPr>
        <p:spPr>
          <a:xfrm>
            <a:off x="9078447" y="2638206"/>
            <a:ext cx="1571625" cy="50013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Chemical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07AF59-8DDB-43A1-A773-DE40CA980A24}"/>
              </a:ext>
            </a:extLst>
          </p:cNvPr>
          <p:cNvCxnSpPr>
            <a:cxnSpLocks/>
          </p:cNvCxnSpPr>
          <p:nvPr/>
        </p:nvCxnSpPr>
        <p:spPr>
          <a:xfrm flipH="1">
            <a:off x="6096000" y="1518574"/>
            <a:ext cx="1" cy="149955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23" name="Rounded Rectangle 12">
            <a:extLst>
              <a:ext uri="{FF2B5EF4-FFF2-40B4-BE49-F238E27FC236}">
                <a16:creationId xmlns:a16="http://schemas.microsoft.com/office/drawing/2014/main" id="{37F8D006-9452-4754-A53B-36AAAEF4539C}"/>
              </a:ext>
            </a:extLst>
          </p:cNvPr>
          <p:cNvSpPr/>
          <p:nvPr/>
        </p:nvSpPr>
        <p:spPr>
          <a:xfrm>
            <a:off x="5294656" y="3142492"/>
            <a:ext cx="1571625" cy="50013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Physical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AFA639-1DA5-4372-82BB-185FA15228D0}"/>
              </a:ext>
            </a:extLst>
          </p:cNvPr>
          <p:cNvSpPr/>
          <p:nvPr/>
        </p:nvSpPr>
        <p:spPr>
          <a:xfrm>
            <a:off x="4822270" y="0"/>
            <a:ext cx="251639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sz="2800" b="0" cap="none" spc="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CA19D8-F5C5-44B6-8C10-3ED288C37B5C}"/>
              </a:ext>
            </a:extLst>
          </p:cNvPr>
          <p:cNvSpPr/>
          <p:nvPr/>
        </p:nvSpPr>
        <p:spPr>
          <a:xfrm>
            <a:off x="285535" y="3894833"/>
            <a:ext cx="81337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>
                <a:ln w="0"/>
              </a:rPr>
              <a:t>Ways of collecting disposal wastewater: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16489C-7680-407B-9379-E299F57991F0}"/>
              </a:ext>
            </a:extLst>
          </p:cNvPr>
          <p:cNvSpPr/>
          <p:nvPr/>
        </p:nvSpPr>
        <p:spPr>
          <a:xfrm>
            <a:off x="395726" y="4731812"/>
            <a:ext cx="358944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indent="-457200" algn="ctr">
              <a:buFont typeface="Wingdings" panose="05000000000000000000" pitchFamily="2" charset="2"/>
              <a:buChar char="Ø"/>
            </a:pPr>
            <a:r>
              <a:rPr lang="en-US" sz="3000" dirty="0">
                <a:ln w="0"/>
                <a:latin typeface="Times New Roman" panose="02020603050405020304" pitchFamily="18" charset="0"/>
                <a:cs typeface="+mj-cs"/>
              </a:rPr>
              <a:t>Centralized system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FED9DA9-0DA5-4079-A72C-BDDC5E9D7439}"/>
              </a:ext>
            </a:extLst>
          </p:cNvPr>
          <p:cNvSpPr/>
          <p:nvPr/>
        </p:nvSpPr>
        <p:spPr>
          <a:xfrm>
            <a:off x="395725" y="5568791"/>
            <a:ext cx="395332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indent="-457200" algn="ctr">
              <a:buFont typeface="Wingdings" panose="05000000000000000000" pitchFamily="2" charset="2"/>
              <a:buChar char="Ø"/>
            </a:pPr>
            <a:r>
              <a:rPr lang="en-US" sz="3000" dirty="0">
                <a:ln w="0"/>
                <a:latin typeface="Times New Roman" panose="02020603050405020304" pitchFamily="18" charset="0"/>
                <a:cs typeface="+mj-cs"/>
              </a:rPr>
              <a:t>Decentralized system</a:t>
            </a:r>
          </a:p>
        </p:txBody>
      </p:sp>
    </p:spTree>
    <p:extLst>
      <p:ext uri="{BB962C8B-B14F-4D97-AF65-F5344CB8AC3E}">
        <p14:creationId xmlns:p14="http://schemas.microsoft.com/office/powerpoint/2010/main" val="303527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  <p:bldP spid="15" grpId="0" animBg="1"/>
      <p:bldP spid="23" grpId="0" animBg="1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6EF4B2B-1A5F-411F-BEAE-FF8B78E578ED}"/>
              </a:ext>
            </a:extLst>
          </p:cNvPr>
          <p:cNvSpPr/>
          <p:nvPr/>
        </p:nvSpPr>
        <p:spPr>
          <a:xfrm>
            <a:off x="900461" y="1140002"/>
            <a:ext cx="3532442" cy="6232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ln w="0"/>
              </a:rPr>
              <a:t>Odors Control 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062B55-6770-45EE-A8A4-0BB68CAB8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983" y="1720578"/>
            <a:ext cx="3563122" cy="29217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A4FBFB6-1DAC-494D-B0F9-A749F0E68C14}"/>
              </a:ext>
            </a:extLst>
          </p:cNvPr>
          <p:cNvSpPr/>
          <p:nvPr/>
        </p:nvSpPr>
        <p:spPr>
          <a:xfrm>
            <a:off x="900461" y="2045828"/>
            <a:ext cx="6195885" cy="219290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3000" dirty="0">
                <a:ln w="0"/>
                <a:latin typeface="Times New Roman" panose="02020603050405020304" pitchFamily="18" charset="0"/>
                <a:cs typeface="+mj-cs"/>
              </a:rPr>
              <a:t>During wastewater treatment there is a lot of harmful and dirty odors so we use chemical materials to reduce It by reactor or anything else.</a:t>
            </a:r>
          </a:p>
          <a:p>
            <a:pPr algn="ctr" rtl="0"/>
            <a:endParaRPr lang="en-US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Print" panose="020006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8E4D0F-D038-41A8-A489-17CAE5D3003C}"/>
                  </a:ext>
                </a:extLst>
              </p:cNvPr>
              <p:cNvSpPr/>
              <p:nvPr/>
            </p:nvSpPr>
            <p:spPr>
              <a:xfrm>
                <a:off x="900461" y="4521314"/>
                <a:ext cx="6046249" cy="530915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>
                <a:spAutoFit/>
              </a:bodyPr>
              <a:lstStyle/>
              <a:p>
                <a:pPr indent="-257175" algn="ctr">
                  <a:buFont typeface="Arial" panose="020B0604020202020204" pitchFamily="34" charset="0"/>
                  <a:buChar char="•"/>
                </a:pPr>
                <a:r>
                  <a:rPr lang="en-US" sz="3000" dirty="0">
                    <a:ln w="0"/>
                    <a:latin typeface="Times New Roman" panose="02020603050405020304" pitchFamily="18" charset="0"/>
                    <a:cs typeface="+mj-cs"/>
                  </a:rPr>
                  <a:t>Example: Hydrogen sulphide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 dirty="0">
                            <a:ln w="0"/>
                            <a:latin typeface="Cambria Math" panose="02040503050406030204" pitchFamily="18" charset="0"/>
                            <a:cs typeface="+mj-cs"/>
                          </a:rPr>
                        </m:ctrlPr>
                      </m:sSubPr>
                      <m:e>
                        <m:r>
                          <a:rPr lang="en-US" sz="3000" dirty="0">
                            <a:ln w="0"/>
                            <a:latin typeface="Cambria Math" panose="02040503050406030204" pitchFamily="18" charset="0"/>
                            <a:cs typeface="+mj-cs"/>
                          </a:rPr>
                          <m:t>𝐻</m:t>
                        </m:r>
                      </m:e>
                      <m:sub>
                        <m:r>
                          <a:rPr lang="en-US" sz="3000" dirty="0">
                            <a:ln w="0"/>
                            <a:latin typeface="Cambria Math" panose="02040503050406030204" pitchFamily="18" charset="0"/>
                            <a:cs typeface="+mj-cs"/>
                          </a:rPr>
                          <m:t>2</m:t>
                        </m:r>
                      </m:sub>
                    </m:sSub>
                    <m:r>
                      <a:rPr lang="en-US" sz="3000" dirty="0">
                        <a:ln w="0"/>
                        <a:latin typeface="Cambria Math" panose="02040503050406030204" pitchFamily="18" charset="0"/>
                        <a:cs typeface="+mj-cs"/>
                      </a:rPr>
                      <m:t>𝑆</m:t>
                    </m:r>
                  </m:oMath>
                </a14:m>
                <a:r>
                  <a:rPr lang="en-US" sz="3000" dirty="0">
                    <a:ln w="0"/>
                    <a:latin typeface="Times New Roman" panose="02020603050405020304" pitchFamily="18" charset="0"/>
                    <a:cs typeface="+mj-cs"/>
                  </a:rPr>
                  <a:t>)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8E4D0F-D038-41A8-A489-17CAE5D300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61" y="4521314"/>
                <a:ext cx="6046249" cy="530915"/>
              </a:xfrm>
              <a:prstGeom prst="rect">
                <a:avLst/>
              </a:prstGeom>
              <a:blipFill>
                <a:blip r:embed="rId3"/>
                <a:stretch>
                  <a:fillRect l="-907" t="-17241" r="-2621" b="-36782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30ECC142-81D3-4B6B-81BE-207C87A97E1C}"/>
              </a:ext>
            </a:extLst>
          </p:cNvPr>
          <p:cNvSpPr/>
          <p:nvPr/>
        </p:nvSpPr>
        <p:spPr>
          <a:xfrm>
            <a:off x="2736650" y="149538"/>
            <a:ext cx="67186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Stages of wastewater treatment</a:t>
            </a:r>
          </a:p>
        </p:txBody>
      </p:sp>
    </p:spTree>
    <p:extLst>
      <p:ext uri="{BB962C8B-B14F-4D97-AF65-F5344CB8AC3E}">
        <p14:creationId xmlns:p14="http://schemas.microsoft.com/office/powerpoint/2010/main" val="379568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936FB5-5255-4F69-9352-B56F494CD9A3}"/>
              </a:ext>
            </a:extLst>
          </p:cNvPr>
          <p:cNvSpPr/>
          <p:nvPr/>
        </p:nvSpPr>
        <p:spPr>
          <a:xfrm>
            <a:off x="941706" y="1134883"/>
            <a:ext cx="413068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ln w="0"/>
              </a:rPr>
              <a:t>Primary Treatment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EFE077-4D88-4E08-97BB-06254476C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12" y="2044439"/>
            <a:ext cx="3571875" cy="35718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869DC3-13D8-4375-A975-E683F65169A4}"/>
              </a:ext>
            </a:extLst>
          </p:cNvPr>
          <p:cNvSpPr/>
          <p:nvPr/>
        </p:nvSpPr>
        <p:spPr>
          <a:xfrm>
            <a:off x="2736650" y="163772"/>
            <a:ext cx="67186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Stages of wastewater treatment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FC3ED7-4DAE-4BEA-8DC4-E1C229BCD90A}"/>
              </a:ext>
            </a:extLst>
          </p:cNvPr>
          <p:cNvSpPr txBox="1"/>
          <p:nvPr/>
        </p:nvSpPr>
        <p:spPr>
          <a:xfrm>
            <a:off x="4708478" y="2044439"/>
            <a:ext cx="694671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000" dirty="0">
                <a:ln w="0"/>
                <a:latin typeface="Times New Roman" panose="02020603050405020304" pitchFamily="18" charset="0"/>
                <a:cs typeface="+mj-cs"/>
              </a:rPr>
              <a:t>Primary treatment involves basic processes to remove suspended particles wastes and reduce its bio-chemical oxygen demand (BOD)</a:t>
            </a:r>
            <a:endParaRPr lang="ar-EG" sz="3000" dirty="0">
              <a:ln w="0"/>
              <a:latin typeface="Times New Roman" panose="02020603050405020304" pitchFamily="18" charset="0"/>
              <a:cs typeface="+mj-cs"/>
            </a:endParaRP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BBC46A50-DB9E-4A27-A662-38F240031334}"/>
              </a:ext>
            </a:extLst>
          </p:cNvPr>
          <p:cNvSpPr/>
          <p:nvPr/>
        </p:nvSpPr>
        <p:spPr>
          <a:xfrm>
            <a:off x="3849273" y="4258380"/>
            <a:ext cx="1740876" cy="1512277"/>
          </a:xfrm>
          <a:prstGeom prst="flowChartConnector">
            <a:avLst/>
          </a:prstGeom>
          <a:solidFill>
            <a:schemeClr val="bg2">
              <a:lumMod val="60000"/>
              <a:lumOff val="40000"/>
            </a:schemeClr>
          </a:solidFill>
          <a:ln w="76200">
            <a:solidFill>
              <a:schemeClr val="accent6">
                <a:lumMod val="75000"/>
              </a:schemeClr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Screening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59F8489-BAE6-4B16-8873-1DFD50A3BBC6}"/>
              </a:ext>
            </a:extLst>
          </p:cNvPr>
          <p:cNvSpPr/>
          <p:nvPr/>
        </p:nvSpPr>
        <p:spPr>
          <a:xfrm>
            <a:off x="6771249" y="4246656"/>
            <a:ext cx="1740875" cy="1512277"/>
          </a:xfrm>
          <a:prstGeom prst="flowChartConnector">
            <a:avLst/>
          </a:prstGeom>
          <a:solidFill>
            <a:schemeClr val="bg2">
              <a:lumMod val="60000"/>
              <a:lumOff val="40000"/>
            </a:schemeClr>
          </a:solidFill>
          <a:ln w="76200">
            <a:solidFill>
              <a:schemeClr val="accent6">
                <a:lumMod val="75000"/>
              </a:schemeClr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Grit chamber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28CF3D4-498C-44B0-9BDA-DB63789333B8}"/>
              </a:ext>
            </a:extLst>
          </p:cNvPr>
          <p:cNvSpPr/>
          <p:nvPr/>
        </p:nvSpPr>
        <p:spPr>
          <a:xfrm>
            <a:off x="9693224" y="4246656"/>
            <a:ext cx="1740876" cy="1512277"/>
          </a:xfrm>
          <a:prstGeom prst="flowChartConnector">
            <a:avLst/>
          </a:prstGeom>
          <a:solidFill>
            <a:schemeClr val="bg2">
              <a:lumMod val="60000"/>
              <a:lumOff val="40000"/>
            </a:schemeClr>
          </a:solidFill>
          <a:ln w="76200">
            <a:solidFill>
              <a:schemeClr val="accent6">
                <a:lumMod val="75000"/>
              </a:schemeClr>
            </a:solidFill>
            <a:prstDash val="dash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Sediment. tank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352A546-6B49-4BA4-B92F-6B157EFA9209}"/>
              </a:ext>
            </a:extLst>
          </p:cNvPr>
          <p:cNvSpPr/>
          <p:nvPr/>
        </p:nvSpPr>
        <p:spPr>
          <a:xfrm rot="5400000">
            <a:off x="5899343" y="4775661"/>
            <a:ext cx="609600" cy="5539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E3F86D4-1072-44A2-BA2B-21D5AC765127}"/>
              </a:ext>
            </a:extLst>
          </p:cNvPr>
          <p:cNvSpPr/>
          <p:nvPr/>
        </p:nvSpPr>
        <p:spPr>
          <a:xfrm rot="5400000">
            <a:off x="8774429" y="4775662"/>
            <a:ext cx="609600" cy="5539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00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576760-78D9-41CE-987C-2811FDFA6712}"/>
              </a:ext>
            </a:extLst>
          </p:cNvPr>
          <p:cNvSpPr/>
          <p:nvPr/>
        </p:nvSpPr>
        <p:spPr>
          <a:xfrm>
            <a:off x="958887" y="1135211"/>
            <a:ext cx="7453594" cy="6232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ln w="0"/>
              </a:rPr>
              <a:t>Secondary Treatment “Seed Sludge”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52AA13F8-C7BB-4C81-AF23-52179FC1C840}"/>
              </a:ext>
            </a:extLst>
          </p:cNvPr>
          <p:cNvSpPr/>
          <p:nvPr/>
        </p:nvSpPr>
        <p:spPr>
          <a:xfrm>
            <a:off x="2565779" y="1960683"/>
            <a:ext cx="2233247" cy="1582615"/>
          </a:xfrm>
          <a:prstGeom prst="flowChartConnector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</a:rPr>
              <a:t>Aeration Tank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AB562FD2-5165-4498-87A7-88D929E247CF}"/>
              </a:ext>
            </a:extLst>
          </p:cNvPr>
          <p:cNvSpPr/>
          <p:nvPr/>
        </p:nvSpPr>
        <p:spPr>
          <a:xfrm>
            <a:off x="7063152" y="1960684"/>
            <a:ext cx="2233247" cy="1582615"/>
          </a:xfrm>
          <a:prstGeom prst="flowChartConnector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</a:rPr>
              <a:t>Secondary </a:t>
            </a:r>
          </a:p>
          <a:p>
            <a:pPr algn="ctr"/>
            <a:r>
              <a:rPr lang="en-US" sz="2500" dirty="0">
                <a:solidFill>
                  <a:schemeClr val="tx1"/>
                </a:solidFill>
              </a:rPr>
              <a:t>Clarifier</a:t>
            </a:r>
          </a:p>
        </p:txBody>
      </p:sp>
      <p:pic>
        <p:nvPicPr>
          <p:cNvPr id="9" name="Secondary treatment of sewage">
            <a:hlinkClick r:id="" action="ppaction://media"/>
            <a:extLst>
              <a:ext uri="{FF2B5EF4-FFF2-40B4-BE49-F238E27FC236}">
                <a16:creationId xmlns:a16="http://schemas.microsoft.com/office/drawing/2014/main" id="{22F0A145-3935-4B9C-AC0B-360898FF13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4546" y="3947746"/>
            <a:ext cx="9530862" cy="23302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2A4968-1C35-48BC-AB8F-72393747830E}"/>
              </a:ext>
            </a:extLst>
          </p:cNvPr>
          <p:cNvSpPr/>
          <p:nvPr/>
        </p:nvSpPr>
        <p:spPr>
          <a:xfrm>
            <a:off x="2736650" y="158154"/>
            <a:ext cx="67186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Stages of wastewater treatment</a:t>
            </a:r>
          </a:p>
        </p:txBody>
      </p:sp>
    </p:spTree>
    <p:extLst>
      <p:ext uri="{BB962C8B-B14F-4D97-AF65-F5344CB8AC3E}">
        <p14:creationId xmlns:p14="http://schemas.microsoft.com/office/powerpoint/2010/main" val="247883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5515</TotalTime>
  <Words>1218</Words>
  <Application>Microsoft Office PowerPoint</Application>
  <PresentationFormat>Widescreen</PresentationFormat>
  <Paragraphs>224</Paragraphs>
  <Slides>33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Cambria Math</vt:lpstr>
      <vt:lpstr>Segoe Print</vt:lpstr>
      <vt:lpstr>Times New Roman</vt:lpstr>
      <vt:lpstr>Tw Cen MT</vt:lpstr>
      <vt:lpstr>Wingdings</vt:lpstr>
      <vt:lpstr>Droplet</vt:lpstr>
      <vt:lpstr>PowerPoint Presentation</vt:lpstr>
      <vt:lpstr>Wastewater Treatment</vt:lpstr>
      <vt:lpstr>Contents:</vt:lpstr>
      <vt:lpstr>PowerPoint Presentation</vt:lpstr>
      <vt:lpstr>Water pollutants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History of UASB Reactor</vt:lpstr>
      <vt:lpstr>Factors that effect on the efficiency: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History and Background</vt:lpstr>
      <vt:lpstr>kinetic Model</vt:lpstr>
      <vt:lpstr>kinetics Models</vt:lpstr>
      <vt:lpstr>The Preliminary Model</vt:lpstr>
      <vt:lpstr>The Preliminary Model</vt:lpstr>
      <vt:lpstr>Results</vt:lpstr>
      <vt:lpstr>Steady-state analysis</vt:lpstr>
      <vt:lpstr>Steady-state 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Wastewater Treatment</dc:title>
  <dc:creator>MeNa ElSaYeD</dc:creator>
  <cp:lastModifiedBy>MeNa ElSaYeD</cp:lastModifiedBy>
  <cp:revision>72</cp:revision>
  <dcterms:created xsi:type="dcterms:W3CDTF">2018-05-03T18:45:19Z</dcterms:created>
  <dcterms:modified xsi:type="dcterms:W3CDTF">2018-05-12T19:33:37Z</dcterms:modified>
</cp:coreProperties>
</file>